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8" r:id="rId3"/>
    <p:sldId id="399" r:id="rId4"/>
    <p:sldId id="391" r:id="rId5"/>
    <p:sldId id="415" r:id="rId6"/>
    <p:sldId id="393" r:id="rId7"/>
    <p:sldId id="267" r:id="rId8"/>
    <p:sldId id="392" r:id="rId9"/>
    <p:sldId id="400" r:id="rId10"/>
    <p:sldId id="394" r:id="rId11"/>
    <p:sldId id="395" r:id="rId12"/>
    <p:sldId id="396" r:id="rId13"/>
    <p:sldId id="397" r:id="rId14"/>
    <p:sldId id="398" r:id="rId15"/>
    <p:sldId id="401" r:id="rId16"/>
    <p:sldId id="390" r:id="rId17"/>
    <p:sldId id="402" r:id="rId18"/>
    <p:sldId id="406" r:id="rId19"/>
    <p:sldId id="407" r:id="rId20"/>
    <p:sldId id="408" r:id="rId21"/>
    <p:sldId id="413" r:id="rId22"/>
    <p:sldId id="409" r:id="rId23"/>
    <p:sldId id="411" r:id="rId24"/>
    <p:sldId id="414" r:id="rId2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4365BB-E026-4635-A8F6-30870BB7D300}">
          <p14:sldIdLst>
            <p14:sldId id="256"/>
            <p14:sldId id="348"/>
            <p14:sldId id="399"/>
            <p14:sldId id="391"/>
            <p14:sldId id="415"/>
            <p14:sldId id="393"/>
            <p14:sldId id="267"/>
            <p14:sldId id="392"/>
            <p14:sldId id="400"/>
            <p14:sldId id="394"/>
            <p14:sldId id="395"/>
            <p14:sldId id="396"/>
            <p14:sldId id="397"/>
            <p14:sldId id="398"/>
            <p14:sldId id="401"/>
            <p14:sldId id="390"/>
            <p14:sldId id="402"/>
            <p14:sldId id="406"/>
            <p14:sldId id="407"/>
            <p14:sldId id="408"/>
            <p14:sldId id="413"/>
            <p14:sldId id="409"/>
            <p14:sldId id="411"/>
          </p14:sldIdLst>
        </p14:section>
        <p14:section name="Untitled Section" id="{7DD55473-016D-452F-843F-BE6532D39BA8}">
          <p14:sldIdLst>
            <p14:sldId id="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37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26" y="-96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image" Target="../media/image24.png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A443F-F861-4463-B2F4-A2B6C7CF57AA}" type="doc">
      <dgm:prSet loTypeId="urn:microsoft.com/office/officeart/2005/8/layout/defaul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EBBA27B-615F-4AF1-ACA6-303354EB5723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4031C-4C03-4735-8D9D-501A731905A1}" type="parTrans" cxnId="{AE3D1101-DA5B-42B1-B5F1-B4D3676C5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F420EE-B05D-45D6-A4FC-1D3708E04AA4}" type="sibTrans" cxnId="{AE3D1101-DA5B-42B1-B5F1-B4D3676C5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ED6E4D-2EE7-4836-8E1C-ADEF068F515C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Equity Injection: 10% - 30%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23865C-269E-444A-A5A0-FE5B33DD931C}" type="parTrans" cxnId="{B762461D-D8CE-4F90-BC28-0B826FCAAC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4E92-5F2F-41DB-92DD-BAF178F354BB}" type="sibTrans" cxnId="{B762461D-D8CE-4F90-BC28-0B826FCAAC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657FCF-7EAA-47B3-9355-2780E217B738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Tax compliant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9E7B2-08A5-4727-A431-9E8E5A5CC955}" type="parTrans" cxnId="{D23B13FC-1101-481A-B87B-C6B9132A3C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DB0A9A-8915-4B24-9E1E-08509CA80D5A}" type="sibTrans" cxnId="{D23B13FC-1101-481A-B87B-C6B9132A3C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26C764-DB50-476C-8788-DCDFF69F2F10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Technically  &amp; Financially viable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A1B4F-C8D7-47B9-AD0A-848E52D6C2D7}" type="parTrans" cxnId="{3DEBED48-A807-478C-A0D2-C219EB189F90}">
      <dgm:prSet/>
      <dgm:spPr/>
      <dgm:t>
        <a:bodyPr/>
        <a:lstStyle/>
        <a:p>
          <a:endParaRPr lang="en-US"/>
        </a:p>
      </dgm:t>
    </dgm:pt>
    <dgm:pt modelId="{19970A46-888A-449D-B551-4543D5C8D88F}" type="sibTrans" cxnId="{3DEBED48-A807-478C-A0D2-C219EB189F90}">
      <dgm:prSet/>
      <dgm:spPr/>
      <dgm:t>
        <a:bodyPr/>
        <a:lstStyle/>
        <a:p>
          <a:endParaRPr lang="en-US"/>
        </a:p>
      </dgm:t>
    </dgm:pt>
    <dgm:pt modelId="{D99D769E-B129-46D3-8336-3AB2BA882460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Positive Contribution to Economy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243CA-458C-41CC-91B8-3D11F22675D1}" type="parTrans" cxnId="{E2CFCD13-0F15-4CEE-AB8D-DCBD6A9B2216}">
      <dgm:prSet/>
      <dgm:spPr/>
      <dgm:t>
        <a:bodyPr/>
        <a:lstStyle/>
        <a:p>
          <a:endParaRPr lang="en-US"/>
        </a:p>
      </dgm:t>
    </dgm:pt>
    <dgm:pt modelId="{878C6372-793B-467F-A1DE-532BB951A9F1}" type="sibTrans" cxnId="{E2CFCD13-0F15-4CEE-AB8D-DCBD6A9B2216}">
      <dgm:prSet/>
      <dgm:spPr/>
      <dgm:t>
        <a:bodyPr/>
        <a:lstStyle/>
        <a:p>
          <a:endParaRPr lang="en-US"/>
        </a:p>
      </dgm:t>
    </dgm:pt>
    <dgm:pt modelId="{0BD4A9E3-304D-40A8-9C6B-9860DEC0C0C1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Registered &amp; operating in Jamaica 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31097C-24C9-48C3-B38C-523DB9A81EE6}" type="sibTrans" cxnId="{D000F753-4541-4FFF-BB5D-DC2735BFDB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5B8EED-1CC1-4465-9537-A532078A55E8}" type="parTrans" cxnId="{D000F753-4541-4FFF-BB5D-DC2735BFDB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82E36F-CE5E-4953-9CB5-F05E93C64F1E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7B706-7575-4F7A-B070-2904FA20D287}" type="parTrans" cxnId="{B4D09F0C-8EED-43AA-8B5A-EF7C70689E28}">
      <dgm:prSet/>
      <dgm:spPr/>
      <dgm:t>
        <a:bodyPr/>
        <a:lstStyle/>
        <a:p>
          <a:endParaRPr lang="en-US"/>
        </a:p>
      </dgm:t>
    </dgm:pt>
    <dgm:pt modelId="{61BB227E-CA33-49A1-BC33-5B0E25CBAE81}" type="sibTrans" cxnId="{B4D09F0C-8EED-43AA-8B5A-EF7C70689E28}">
      <dgm:prSet/>
      <dgm:spPr/>
      <dgm:t>
        <a:bodyPr/>
        <a:lstStyle/>
        <a:p>
          <a:endParaRPr lang="en-US"/>
        </a:p>
      </dgm:t>
    </dgm:pt>
    <dgm:pt modelId="{9469A7FA-7CD3-425D-A9C3-0EB103A08494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44C6E6-3039-48D8-A480-21ADA95FAC0A}" type="parTrans" cxnId="{9E20E9FE-4606-4606-80B1-33BBEDE72153}">
      <dgm:prSet/>
      <dgm:spPr/>
      <dgm:t>
        <a:bodyPr/>
        <a:lstStyle/>
        <a:p>
          <a:endParaRPr lang="en-US"/>
        </a:p>
      </dgm:t>
    </dgm:pt>
    <dgm:pt modelId="{07C82F4E-C5B6-4DF0-BC82-4A157D0ED1EA}" type="sibTrans" cxnId="{9E20E9FE-4606-4606-80B1-33BBEDE72153}">
      <dgm:prSet/>
      <dgm:spPr/>
      <dgm:t>
        <a:bodyPr/>
        <a:lstStyle/>
        <a:p>
          <a:endParaRPr lang="en-US"/>
        </a:p>
      </dgm:t>
    </dgm:pt>
    <dgm:pt modelId="{A636A164-2AAE-4463-BBD7-0CCC8F325679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BBEB47-D605-42C9-94DF-DDB69CCAE102}" type="parTrans" cxnId="{7C523973-D9F7-40F4-A93B-F0796D24A878}">
      <dgm:prSet/>
      <dgm:spPr/>
      <dgm:t>
        <a:bodyPr/>
        <a:lstStyle/>
        <a:p>
          <a:endParaRPr lang="en-US"/>
        </a:p>
      </dgm:t>
    </dgm:pt>
    <dgm:pt modelId="{9AC39CC0-A360-468C-9429-EF99C721B9CF}" type="sibTrans" cxnId="{7C523973-D9F7-40F4-A93B-F0796D24A878}">
      <dgm:prSet/>
      <dgm:spPr/>
      <dgm:t>
        <a:bodyPr/>
        <a:lstStyle/>
        <a:p>
          <a:endParaRPr lang="en-US"/>
        </a:p>
      </dgm:t>
    </dgm:pt>
    <dgm:pt modelId="{34544C53-7B97-4758-B3CE-C21BD5142E3D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D2091-2C82-4011-B0D5-CD542205E2F8}" type="parTrans" cxnId="{D22D4255-ED63-400C-8163-F8FEB3BF24CB}">
      <dgm:prSet/>
      <dgm:spPr/>
      <dgm:t>
        <a:bodyPr/>
        <a:lstStyle/>
        <a:p>
          <a:endParaRPr lang="en-US"/>
        </a:p>
      </dgm:t>
    </dgm:pt>
    <dgm:pt modelId="{DA7E3098-ECBF-470F-B43E-DCCD17A742AB}" type="sibTrans" cxnId="{D22D4255-ED63-400C-8163-F8FEB3BF24CB}">
      <dgm:prSet/>
      <dgm:spPr/>
      <dgm:t>
        <a:bodyPr/>
        <a:lstStyle/>
        <a:p>
          <a:endParaRPr lang="en-US"/>
        </a:p>
      </dgm:t>
    </dgm:pt>
    <dgm:pt modelId="{426ADCD7-8D92-46B4-B3B6-597E2C9B8096}" type="pres">
      <dgm:prSet presAssocID="{790A443F-F861-4463-B2F4-A2B6C7CF5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7D7FF-5308-4000-B2F2-FD44500672E9}" type="pres">
      <dgm:prSet presAssocID="{EEBBA27B-615F-4AF1-ACA6-303354EB5723}" presName="node" presStyleLbl="node1" presStyleIdx="0" presStyleCnt="1" custScaleX="330718" custScaleY="638182" custLinFactNeighborX="5874" custLinFactNeighborY="-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D4255-ED63-400C-8163-F8FEB3BF24CB}" srcId="{EEBBA27B-615F-4AF1-ACA6-303354EB5723}" destId="{34544C53-7B97-4758-B3CE-C21BD5142E3D}" srcOrd="7" destOrd="0" parTransId="{6DDD2091-2C82-4011-B0D5-CD542205E2F8}" sibTransId="{DA7E3098-ECBF-470F-B43E-DCCD17A742AB}"/>
    <dgm:cxn modelId="{73552B42-1AE1-4DD8-8A5F-726F725B4518}" type="presOf" srcId="{EEBBA27B-615F-4AF1-ACA6-303354EB5723}" destId="{FF87D7FF-5308-4000-B2F2-FD44500672E9}" srcOrd="0" destOrd="0" presId="urn:microsoft.com/office/officeart/2005/8/layout/default"/>
    <dgm:cxn modelId="{E2CFCD13-0F15-4CEE-AB8D-DCBD6A9B2216}" srcId="{EEBBA27B-615F-4AF1-ACA6-303354EB5723}" destId="{D99D769E-B129-46D3-8336-3AB2BA882460}" srcOrd="8" destOrd="0" parTransId="{399243CA-458C-41CC-91B8-3D11F22675D1}" sibTransId="{878C6372-793B-467F-A1DE-532BB951A9F1}"/>
    <dgm:cxn modelId="{3DEBED48-A807-478C-A0D2-C219EB189F90}" srcId="{EEBBA27B-615F-4AF1-ACA6-303354EB5723}" destId="{0C26C764-DB50-476C-8788-DCDFF69F2F10}" srcOrd="4" destOrd="0" parTransId="{3BEA1B4F-C8D7-47B9-AD0A-848E52D6C2D7}" sibTransId="{19970A46-888A-449D-B551-4543D5C8D88F}"/>
    <dgm:cxn modelId="{4B980081-B4F1-41BE-9CE9-02254E215DD3}" type="presOf" srcId="{C0657FCF-7EAA-47B3-9355-2780E217B738}" destId="{FF87D7FF-5308-4000-B2F2-FD44500672E9}" srcOrd="0" destOrd="3" presId="urn:microsoft.com/office/officeart/2005/8/layout/default"/>
    <dgm:cxn modelId="{D9D71192-FD4E-4843-9FD8-7145CCDE0996}" type="presOf" srcId="{D99D769E-B129-46D3-8336-3AB2BA882460}" destId="{FF87D7FF-5308-4000-B2F2-FD44500672E9}" srcOrd="0" destOrd="9" presId="urn:microsoft.com/office/officeart/2005/8/layout/default"/>
    <dgm:cxn modelId="{3305DE9A-05EF-4DBE-B42A-ABD6F397CE2A}" type="presOf" srcId="{B282E36F-CE5E-4953-9CB5-F05E93C64F1E}" destId="{FF87D7FF-5308-4000-B2F2-FD44500672E9}" srcOrd="0" destOrd="2" presId="urn:microsoft.com/office/officeart/2005/8/layout/default"/>
    <dgm:cxn modelId="{93B0D5B7-ECE1-4604-96EA-0D2B98EC9B74}" type="presOf" srcId="{790A443F-F861-4463-B2F4-A2B6C7CF57AA}" destId="{426ADCD7-8D92-46B4-B3B6-597E2C9B8096}" srcOrd="0" destOrd="0" presId="urn:microsoft.com/office/officeart/2005/8/layout/default"/>
    <dgm:cxn modelId="{D23B13FC-1101-481A-B87B-C6B9132A3CC3}" srcId="{EEBBA27B-615F-4AF1-ACA6-303354EB5723}" destId="{C0657FCF-7EAA-47B3-9355-2780E217B738}" srcOrd="2" destOrd="0" parTransId="{2ED9E7B2-08A5-4727-A431-9E8E5A5CC955}" sibTransId="{97DB0A9A-8915-4B24-9E1E-08509CA80D5A}"/>
    <dgm:cxn modelId="{B762461D-D8CE-4F90-BC28-0B826FCAACDA}" srcId="{EEBBA27B-615F-4AF1-ACA6-303354EB5723}" destId="{62ED6E4D-2EE7-4836-8E1C-ADEF068F515C}" srcOrd="6" destOrd="0" parTransId="{AF23865C-269E-444A-A5A0-FE5B33DD931C}" sibTransId="{76B54E92-5F2F-41DB-92DD-BAF178F354BB}"/>
    <dgm:cxn modelId="{359CA0B8-2218-45DB-B032-65F6C832677A}" type="presOf" srcId="{62ED6E4D-2EE7-4836-8E1C-ADEF068F515C}" destId="{FF87D7FF-5308-4000-B2F2-FD44500672E9}" srcOrd="0" destOrd="7" presId="urn:microsoft.com/office/officeart/2005/8/layout/default"/>
    <dgm:cxn modelId="{9ADD9D27-5AA8-4945-859A-61843EBFD59C}" type="presOf" srcId="{0C26C764-DB50-476C-8788-DCDFF69F2F10}" destId="{FF87D7FF-5308-4000-B2F2-FD44500672E9}" srcOrd="0" destOrd="5" presId="urn:microsoft.com/office/officeart/2005/8/layout/default"/>
    <dgm:cxn modelId="{AE3D1101-DA5B-42B1-B5F1-B4D3676C5C33}" srcId="{790A443F-F861-4463-B2F4-A2B6C7CF57AA}" destId="{EEBBA27B-615F-4AF1-ACA6-303354EB5723}" srcOrd="0" destOrd="0" parTransId="{94A4031C-4C03-4735-8D9D-501A731905A1}" sibTransId="{01F420EE-B05D-45D6-A4FC-1D3708E04AA4}"/>
    <dgm:cxn modelId="{7C523973-D9F7-40F4-A93B-F0796D24A878}" srcId="{EEBBA27B-615F-4AF1-ACA6-303354EB5723}" destId="{A636A164-2AAE-4463-BBD7-0CCC8F325679}" srcOrd="5" destOrd="0" parTransId="{B6BBEB47-D605-42C9-94DF-DDB69CCAE102}" sibTransId="{9AC39CC0-A360-468C-9429-EF99C721B9CF}"/>
    <dgm:cxn modelId="{B9C065A5-13DD-46AD-82C1-19622F9F6942}" type="presOf" srcId="{A636A164-2AAE-4463-BBD7-0CCC8F325679}" destId="{FF87D7FF-5308-4000-B2F2-FD44500672E9}" srcOrd="0" destOrd="6" presId="urn:microsoft.com/office/officeart/2005/8/layout/default"/>
    <dgm:cxn modelId="{9E20E9FE-4606-4606-80B1-33BBEDE72153}" srcId="{EEBBA27B-615F-4AF1-ACA6-303354EB5723}" destId="{9469A7FA-7CD3-425D-A9C3-0EB103A08494}" srcOrd="3" destOrd="0" parTransId="{D044C6E6-3039-48D8-A480-21ADA95FAC0A}" sibTransId="{07C82F4E-C5B6-4DF0-BC82-4A157D0ED1EA}"/>
    <dgm:cxn modelId="{D68EC00A-DB2A-4E4A-8A71-22A4712357C7}" type="presOf" srcId="{34544C53-7B97-4758-B3CE-C21BD5142E3D}" destId="{FF87D7FF-5308-4000-B2F2-FD44500672E9}" srcOrd="0" destOrd="8" presId="urn:microsoft.com/office/officeart/2005/8/layout/default"/>
    <dgm:cxn modelId="{B4D09F0C-8EED-43AA-8B5A-EF7C70689E28}" srcId="{EEBBA27B-615F-4AF1-ACA6-303354EB5723}" destId="{B282E36F-CE5E-4953-9CB5-F05E93C64F1E}" srcOrd="1" destOrd="0" parTransId="{AAC7B706-7575-4F7A-B070-2904FA20D287}" sibTransId="{61BB227E-CA33-49A1-BC33-5B0E25CBAE81}"/>
    <dgm:cxn modelId="{D000F753-4541-4FFF-BB5D-DC2735BFDBBF}" srcId="{EEBBA27B-615F-4AF1-ACA6-303354EB5723}" destId="{0BD4A9E3-304D-40A8-9C6B-9860DEC0C0C1}" srcOrd="0" destOrd="0" parTransId="{895B8EED-1CC1-4465-9537-A532078A55E8}" sibTransId="{6D31097C-24C9-48C3-B38C-523DB9A81EE6}"/>
    <dgm:cxn modelId="{12826AAF-B31B-4BB7-81BD-EC9B942BFDCD}" type="presOf" srcId="{0BD4A9E3-304D-40A8-9C6B-9860DEC0C0C1}" destId="{FF87D7FF-5308-4000-B2F2-FD44500672E9}" srcOrd="0" destOrd="1" presId="urn:microsoft.com/office/officeart/2005/8/layout/default"/>
    <dgm:cxn modelId="{102C592B-4832-4C6E-93FB-E8AAA2AE63A8}" type="presOf" srcId="{9469A7FA-7CD3-425D-A9C3-0EB103A08494}" destId="{FF87D7FF-5308-4000-B2F2-FD44500672E9}" srcOrd="0" destOrd="4" presId="urn:microsoft.com/office/officeart/2005/8/layout/default"/>
    <dgm:cxn modelId="{B84B9972-5F7D-471A-B345-EC7600493A4C}" type="presParOf" srcId="{426ADCD7-8D92-46B4-B3B6-597E2C9B8096}" destId="{FF87D7FF-5308-4000-B2F2-FD44500672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2147D-1E01-4832-BFCA-F099412BE5A9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DD6745-8C49-4CE7-B644-677EEBFD0DFC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Construction &amp; Expansion of structures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49BC7020-81D5-4410-A275-D1A57189D837}" type="parTrans" cxnId="{2C638E19-1297-46A0-8B4B-E9F84B702E3D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53C0EA2E-A911-4BE2-847F-90414079E4B4}" type="sibTrans" cxnId="{2C638E19-1297-46A0-8B4B-E9F84B702E3D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9B0E5A49-DDB1-4EAF-B745-37201F385A8F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Establishment of Crops &amp; Livestock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CFECFAB6-291B-437D-BECB-F2D299A1812C}" type="parTrans" cxnId="{E0768F01-1FCA-45E5-BD82-686434A3FC8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7B8D1BA6-A2D9-49E9-A9C0-64332D5AA22A}" type="sibTrans" cxnId="{E0768F01-1FCA-45E5-BD82-686434A3FC8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AA03D059-EAB7-40B4-B65F-8F41A9266813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To purchase Machinery &amp; Equipment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4DE4E25F-77C2-47EE-848D-7F5DE4DD471B}" type="parTrans" cxnId="{8A12E21E-4E22-47F0-982E-598A7B3A8AB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6A616A6C-9651-446F-8B49-9036D1BA8DFA}" type="sibTrans" cxnId="{8A12E21E-4E22-47F0-982E-598A7B3A8AB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6864B324-63F3-4C2D-B83F-4B2E706B47A0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Energy-Saving Projects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6C834256-4CF6-4CB7-9021-1CAB0C65417C}" type="parTrans" cxnId="{42E09EC6-1C19-41EA-B80F-39A8B51FF86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5FB67BC8-1879-4457-BC74-1A9BC9EE9A4C}" type="sibTrans" cxnId="{42E09EC6-1C19-41EA-B80F-39A8B51FF86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852A14E9-32CD-4ECF-9675-858E70A6DB24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Tourist Attractions &amp; Wellness Projects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EA2BCA88-6F17-4F7F-932E-F2A4A0256E23}" type="parTrans" cxnId="{70F5C643-28A5-4459-861D-358C69A1343A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56711078-5930-47F0-A2FC-9664B1E707F1}" type="sibTrans" cxnId="{70F5C643-28A5-4459-861D-358C69A1343A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46F454BF-88C9-4FD3-ADF5-C459E9952C30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Modification of structures</a:t>
          </a:r>
          <a:r>
            <a:rPr lang="en-US" sz="2000" b="0" dirty="0" smtClean="0">
              <a:effectLst/>
            </a:rPr>
            <a:t> </a:t>
          </a:r>
          <a:endParaRPr lang="en-US" sz="2000" b="0" dirty="0">
            <a:effectLst/>
          </a:endParaRPr>
        </a:p>
      </dgm:t>
    </dgm:pt>
    <dgm:pt modelId="{DB786A6C-2D94-409E-9372-687C7C1C4960}" type="parTrans" cxnId="{B58F2F3F-CECD-45C5-B177-F242C7CE4506}">
      <dgm:prSet/>
      <dgm:spPr/>
      <dgm:t>
        <a:bodyPr/>
        <a:lstStyle/>
        <a:p>
          <a:endParaRPr lang="en-US"/>
        </a:p>
      </dgm:t>
    </dgm:pt>
    <dgm:pt modelId="{106811C0-B3AA-44B2-BDE8-5BBF98D3C293}" type="sibTrans" cxnId="{B58F2F3F-CECD-45C5-B177-F242C7CE4506}">
      <dgm:prSet/>
      <dgm:spPr/>
      <dgm:t>
        <a:bodyPr/>
        <a:lstStyle/>
        <a:p>
          <a:endParaRPr lang="en-US"/>
        </a:p>
      </dgm:t>
    </dgm:pt>
    <dgm:pt modelId="{C45A1815-F29F-42BE-81AD-80D3DC6D6C0B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To purchase Movable Fixed Assets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BE27CC47-DD4D-4C4E-92A7-5889AC45F452}" type="parTrans" cxnId="{FC158B5C-3DFA-43D2-8761-8E0983CCD987}">
      <dgm:prSet/>
      <dgm:spPr/>
      <dgm:t>
        <a:bodyPr/>
        <a:lstStyle/>
        <a:p>
          <a:endParaRPr lang="en-US"/>
        </a:p>
      </dgm:t>
    </dgm:pt>
    <dgm:pt modelId="{5CEC0E2F-9263-4FCA-ACFF-1E8DE6D64FF6}" type="sibTrans" cxnId="{FC158B5C-3DFA-43D2-8761-8E0983CCD987}">
      <dgm:prSet/>
      <dgm:spPr/>
      <dgm:t>
        <a:bodyPr/>
        <a:lstStyle/>
        <a:p>
          <a:endParaRPr lang="en-US"/>
        </a:p>
      </dgm:t>
    </dgm:pt>
    <dgm:pt modelId="{8F270F77-0436-4A7B-9434-1DD7EC679769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Permanent Working Capital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8EA07F64-0513-45EA-9577-342596573B2C}" type="parTrans" cxnId="{183C1E8E-72E2-4A3B-9257-6DF69FAC06FC}">
      <dgm:prSet/>
      <dgm:spPr/>
      <dgm:t>
        <a:bodyPr/>
        <a:lstStyle/>
        <a:p>
          <a:endParaRPr lang="en-US"/>
        </a:p>
      </dgm:t>
    </dgm:pt>
    <dgm:pt modelId="{84906383-5D42-42C6-A357-3DE70121AF39}" type="sibTrans" cxnId="{183C1E8E-72E2-4A3B-9257-6DF69FAC06FC}">
      <dgm:prSet/>
      <dgm:spPr/>
      <dgm:t>
        <a:bodyPr/>
        <a:lstStyle/>
        <a:p>
          <a:endParaRPr lang="en-US"/>
        </a:p>
      </dgm:t>
    </dgm:pt>
    <dgm:pt modelId="{0DDB574B-8D9A-4FCA-B000-3A4D099AEB20}" type="pres">
      <dgm:prSet presAssocID="{AFE2147D-1E01-4832-BFCA-F099412BE5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13425-6949-4B0F-BD7F-8ADC7F7B1B48}" type="pres">
      <dgm:prSet presAssocID="{9B0E5A49-DDB1-4EAF-B745-37201F385A8F}" presName="node" presStyleLbl="node1" presStyleIdx="0" presStyleCnt="8" custLinFactNeighborX="-2096" custLinFactNeighborY="3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904A7-8455-4B16-92D9-2CBAE02D5C03}" type="pres">
      <dgm:prSet presAssocID="{7B8D1BA6-A2D9-49E9-A9C0-64332D5AA22A}" presName="sibTrans" presStyleCnt="0"/>
      <dgm:spPr/>
      <dgm:t>
        <a:bodyPr/>
        <a:lstStyle/>
        <a:p>
          <a:endParaRPr lang="en-US"/>
        </a:p>
      </dgm:t>
    </dgm:pt>
    <dgm:pt modelId="{3D5841F4-99F9-4ED9-839B-A0BF432F3FE7}" type="pres">
      <dgm:prSet presAssocID="{37DD6745-8C49-4CE7-B644-677EEBFD0D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C3BD6-5B66-4B5B-B41E-B17162F953D2}" type="pres">
      <dgm:prSet presAssocID="{53C0EA2E-A911-4BE2-847F-90414079E4B4}" presName="sibTrans" presStyleCnt="0"/>
      <dgm:spPr/>
      <dgm:t>
        <a:bodyPr/>
        <a:lstStyle/>
        <a:p>
          <a:endParaRPr lang="en-US"/>
        </a:p>
      </dgm:t>
    </dgm:pt>
    <dgm:pt modelId="{22F0B808-327D-4C0D-A851-67E424F421D5}" type="pres">
      <dgm:prSet presAssocID="{46F454BF-88C9-4FD3-ADF5-C459E9952C3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4D750-AC94-448B-A399-863266854D3F}" type="pres">
      <dgm:prSet presAssocID="{106811C0-B3AA-44B2-BDE8-5BBF98D3C293}" presName="sibTrans" presStyleCnt="0"/>
      <dgm:spPr/>
      <dgm:t>
        <a:bodyPr/>
        <a:lstStyle/>
        <a:p>
          <a:endParaRPr lang="en-US"/>
        </a:p>
      </dgm:t>
    </dgm:pt>
    <dgm:pt modelId="{6C105B63-FC17-439E-B680-39A0F7CC63C4}" type="pres">
      <dgm:prSet presAssocID="{AA03D059-EAB7-40B4-B65F-8F41A926681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D8241-BB18-4D59-8AB7-18B58D5C0C25}" type="pres">
      <dgm:prSet presAssocID="{6A616A6C-9651-446F-8B49-9036D1BA8DFA}" presName="sibTrans" presStyleCnt="0"/>
      <dgm:spPr/>
      <dgm:t>
        <a:bodyPr/>
        <a:lstStyle/>
        <a:p>
          <a:endParaRPr lang="en-US"/>
        </a:p>
      </dgm:t>
    </dgm:pt>
    <dgm:pt modelId="{5FF2DBFF-9F28-4D2D-A8D2-DC4EF05FA47B}" type="pres">
      <dgm:prSet presAssocID="{8F270F77-0436-4A7B-9434-1DD7EC6797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9AA63-6559-48BF-B74D-4D56328CE0CE}" type="pres">
      <dgm:prSet presAssocID="{84906383-5D42-42C6-A357-3DE70121AF39}" presName="sibTrans" presStyleCnt="0"/>
      <dgm:spPr/>
      <dgm:t>
        <a:bodyPr/>
        <a:lstStyle/>
        <a:p>
          <a:endParaRPr lang="en-US"/>
        </a:p>
      </dgm:t>
    </dgm:pt>
    <dgm:pt modelId="{16F69207-85D4-45E0-A1F6-BDD2AEA910C8}" type="pres">
      <dgm:prSet presAssocID="{6864B324-63F3-4C2D-B83F-4B2E706B47A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E5EE8-330E-4437-9B42-2EE99CEE4A5E}" type="pres">
      <dgm:prSet presAssocID="{5FB67BC8-1879-4457-BC74-1A9BC9EE9A4C}" presName="sibTrans" presStyleCnt="0"/>
      <dgm:spPr/>
      <dgm:t>
        <a:bodyPr/>
        <a:lstStyle/>
        <a:p>
          <a:endParaRPr lang="en-US"/>
        </a:p>
      </dgm:t>
    </dgm:pt>
    <dgm:pt modelId="{E16E5C37-A726-40B4-AE3C-99D0FB4292BA}" type="pres">
      <dgm:prSet presAssocID="{852A14E9-32CD-4ECF-9675-858E70A6DB2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31FFD-0F30-4474-AE30-F728CC48E8B8}" type="pres">
      <dgm:prSet presAssocID="{56711078-5930-47F0-A2FC-9664B1E707F1}" presName="sibTrans" presStyleCnt="0"/>
      <dgm:spPr/>
      <dgm:t>
        <a:bodyPr/>
        <a:lstStyle/>
        <a:p>
          <a:endParaRPr lang="en-US"/>
        </a:p>
      </dgm:t>
    </dgm:pt>
    <dgm:pt modelId="{2807621A-C64F-4231-B034-87AFD3C2F8A4}" type="pres">
      <dgm:prSet presAssocID="{C45A1815-F29F-42BE-81AD-80D3DC6D6C0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638E19-1297-46A0-8B4B-E9F84B702E3D}" srcId="{AFE2147D-1E01-4832-BFCA-F099412BE5A9}" destId="{37DD6745-8C49-4CE7-B644-677EEBFD0DFC}" srcOrd="1" destOrd="0" parTransId="{49BC7020-81D5-4410-A275-D1A57189D837}" sibTransId="{53C0EA2E-A911-4BE2-847F-90414079E4B4}"/>
    <dgm:cxn modelId="{183C1E8E-72E2-4A3B-9257-6DF69FAC06FC}" srcId="{AFE2147D-1E01-4832-BFCA-F099412BE5A9}" destId="{8F270F77-0436-4A7B-9434-1DD7EC679769}" srcOrd="4" destOrd="0" parTransId="{8EA07F64-0513-45EA-9577-342596573B2C}" sibTransId="{84906383-5D42-42C6-A357-3DE70121AF39}"/>
    <dgm:cxn modelId="{8A12E21E-4E22-47F0-982E-598A7B3A8AB1}" srcId="{AFE2147D-1E01-4832-BFCA-F099412BE5A9}" destId="{AA03D059-EAB7-40B4-B65F-8F41A9266813}" srcOrd="3" destOrd="0" parTransId="{4DE4E25F-77C2-47EE-848D-7F5DE4DD471B}" sibTransId="{6A616A6C-9651-446F-8B49-9036D1BA8DFA}"/>
    <dgm:cxn modelId="{AE9D8F48-062F-434D-B698-659836A7791F}" type="presOf" srcId="{46F454BF-88C9-4FD3-ADF5-C459E9952C30}" destId="{22F0B808-327D-4C0D-A851-67E424F421D5}" srcOrd="0" destOrd="0" presId="urn:microsoft.com/office/officeart/2005/8/layout/default"/>
    <dgm:cxn modelId="{70F5C643-28A5-4459-861D-358C69A1343A}" srcId="{AFE2147D-1E01-4832-BFCA-F099412BE5A9}" destId="{852A14E9-32CD-4ECF-9675-858E70A6DB24}" srcOrd="6" destOrd="0" parTransId="{EA2BCA88-6F17-4F7F-932E-F2A4A0256E23}" sibTransId="{56711078-5930-47F0-A2FC-9664B1E707F1}"/>
    <dgm:cxn modelId="{C8336AA0-0AF8-4C5F-9F1D-8DCADCF1683A}" type="presOf" srcId="{AFE2147D-1E01-4832-BFCA-F099412BE5A9}" destId="{0DDB574B-8D9A-4FCA-B000-3A4D099AEB20}" srcOrd="0" destOrd="0" presId="urn:microsoft.com/office/officeart/2005/8/layout/default"/>
    <dgm:cxn modelId="{F0EE1733-801C-4A08-AD67-67A4912D6782}" type="presOf" srcId="{37DD6745-8C49-4CE7-B644-677EEBFD0DFC}" destId="{3D5841F4-99F9-4ED9-839B-A0BF432F3FE7}" srcOrd="0" destOrd="0" presId="urn:microsoft.com/office/officeart/2005/8/layout/default"/>
    <dgm:cxn modelId="{A650B036-C120-4870-9E05-AFEE02382E72}" type="presOf" srcId="{AA03D059-EAB7-40B4-B65F-8F41A9266813}" destId="{6C105B63-FC17-439E-B680-39A0F7CC63C4}" srcOrd="0" destOrd="0" presId="urn:microsoft.com/office/officeart/2005/8/layout/default"/>
    <dgm:cxn modelId="{E0768F01-1FCA-45E5-BD82-686434A3FC81}" srcId="{AFE2147D-1E01-4832-BFCA-F099412BE5A9}" destId="{9B0E5A49-DDB1-4EAF-B745-37201F385A8F}" srcOrd="0" destOrd="0" parTransId="{CFECFAB6-291B-437D-BECB-F2D299A1812C}" sibTransId="{7B8D1BA6-A2D9-49E9-A9C0-64332D5AA22A}"/>
    <dgm:cxn modelId="{29DA1D67-B544-4444-920A-8151995905B9}" type="presOf" srcId="{9B0E5A49-DDB1-4EAF-B745-37201F385A8F}" destId="{FF313425-6949-4B0F-BD7F-8ADC7F7B1B48}" srcOrd="0" destOrd="0" presId="urn:microsoft.com/office/officeart/2005/8/layout/default"/>
    <dgm:cxn modelId="{FC158B5C-3DFA-43D2-8761-8E0983CCD987}" srcId="{AFE2147D-1E01-4832-BFCA-F099412BE5A9}" destId="{C45A1815-F29F-42BE-81AD-80D3DC6D6C0B}" srcOrd="7" destOrd="0" parTransId="{BE27CC47-DD4D-4C4E-92A7-5889AC45F452}" sibTransId="{5CEC0E2F-9263-4FCA-ACFF-1E8DE6D64FF6}"/>
    <dgm:cxn modelId="{04AB7BBA-C4A4-4E62-8841-5CAC6533C1DC}" type="presOf" srcId="{852A14E9-32CD-4ECF-9675-858E70A6DB24}" destId="{E16E5C37-A726-40B4-AE3C-99D0FB4292BA}" srcOrd="0" destOrd="0" presId="urn:microsoft.com/office/officeart/2005/8/layout/default"/>
    <dgm:cxn modelId="{762E6EC5-C971-4197-8742-6FB89C1EB402}" type="presOf" srcId="{8F270F77-0436-4A7B-9434-1DD7EC679769}" destId="{5FF2DBFF-9F28-4D2D-A8D2-DC4EF05FA47B}" srcOrd="0" destOrd="0" presId="urn:microsoft.com/office/officeart/2005/8/layout/default"/>
    <dgm:cxn modelId="{42E09EC6-1C19-41EA-B80F-39A8B51FF861}" srcId="{AFE2147D-1E01-4832-BFCA-F099412BE5A9}" destId="{6864B324-63F3-4C2D-B83F-4B2E706B47A0}" srcOrd="5" destOrd="0" parTransId="{6C834256-4CF6-4CB7-9021-1CAB0C65417C}" sibTransId="{5FB67BC8-1879-4457-BC74-1A9BC9EE9A4C}"/>
    <dgm:cxn modelId="{B58F2F3F-CECD-45C5-B177-F242C7CE4506}" srcId="{AFE2147D-1E01-4832-BFCA-F099412BE5A9}" destId="{46F454BF-88C9-4FD3-ADF5-C459E9952C30}" srcOrd="2" destOrd="0" parTransId="{DB786A6C-2D94-409E-9372-687C7C1C4960}" sibTransId="{106811C0-B3AA-44B2-BDE8-5BBF98D3C293}"/>
    <dgm:cxn modelId="{DF94276A-8EB4-42FC-90C5-A17FE9AF4C2A}" type="presOf" srcId="{6864B324-63F3-4C2D-B83F-4B2E706B47A0}" destId="{16F69207-85D4-45E0-A1F6-BDD2AEA910C8}" srcOrd="0" destOrd="0" presId="urn:microsoft.com/office/officeart/2005/8/layout/default"/>
    <dgm:cxn modelId="{CC13A651-F607-4C96-B438-89C157F354EE}" type="presOf" srcId="{C45A1815-F29F-42BE-81AD-80D3DC6D6C0B}" destId="{2807621A-C64F-4231-B034-87AFD3C2F8A4}" srcOrd="0" destOrd="0" presId="urn:microsoft.com/office/officeart/2005/8/layout/default"/>
    <dgm:cxn modelId="{7021C801-6640-469F-83F7-073EFFDA9442}" type="presParOf" srcId="{0DDB574B-8D9A-4FCA-B000-3A4D099AEB20}" destId="{FF313425-6949-4B0F-BD7F-8ADC7F7B1B48}" srcOrd="0" destOrd="0" presId="urn:microsoft.com/office/officeart/2005/8/layout/default"/>
    <dgm:cxn modelId="{19322BB1-86B2-4B32-8AC1-1B1A937F3D83}" type="presParOf" srcId="{0DDB574B-8D9A-4FCA-B000-3A4D099AEB20}" destId="{C21904A7-8455-4B16-92D9-2CBAE02D5C03}" srcOrd="1" destOrd="0" presId="urn:microsoft.com/office/officeart/2005/8/layout/default"/>
    <dgm:cxn modelId="{BAB4FF5D-9EBE-4651-AFA8-EDE8CEC90055}" type="presParOf" srcId="{0DDB574B-8D9A-4FCA-B000-3A4D099AEB20}" destId="{3D5841F4-99F9-4ED9-839B-A0BF432F3FE7}" srcOrd="2" destOrd="0" presId="urn:microsoft.com/office/officeart/2005/8/layout/default"/>
    <dgm:cxn modelId="{D523E0FC-1E0D-42AF-BDDC-6894CF0B3AF4}" type="presParOf" srcId="{0DDB574B-8D9A-4FCA-B000-3A4D099AEB20}" destId="{3D4C3BD6-5B66-4B5B-B41E-B17162F953D2}" srcOrd="3" destOrd="0" presId="urn:microsoft.com/office/officeart/2005/8/layout/default"/>
    <dgm:cxn modelId="{F8090719-1BDE-4DC3-AAA1-8B0B7F27A01F}" type="presParOf" srcId="{0DDB574B-8D9A-4FCA-B000-3A4D099AEB20}" destId="{22F0B808-327D-4C0D-A851-67E424F421D5}" srcOrd="4" destOrd="0" presId="urn:microsoft.com/office/officeart/2005/8/layout/default"/>
    <dgm:cxn modelId="{8148EB0E-E71E-453F-BD71-7085F55CF630}" type="presParOf" srcId="{0DDB574B-8D9A-4FCA-B000-3A4D099AEB20}" destId="{3724D750-AC94-448B-A399-863266854D3F}" srcOrd="5" destOrd="0" presId="urn:microsoft.com/office/officeart/2005/8/layout/default"/>
    <dgm:cxn modelId="{78901922-6DB4-45A9-9C7D-50DCF608E676}" type="presParOf" srcId="{0DDB574B-8D9A-4FCA-B000-3A4D099AEB20}" destId="{6C105B63-FC17-439E-B680-39A0F7CC63C4}" srcOrd="6" destOrd="0" presId="urn:microsoft.com/office/officeart/2005/8/layout/default"/>
    <dgm:cxn modelId="{A17E589D-5992-4D19-916D-26C04A3E4E77}" type="presParOf" srcId="{0DDB574B-8D9A-4FCA-B000-3A4D099AEB20}" destId="{339D8241-BB18-4D59-8AB7-18B58D5C0C25}" srcOrd="7" destOrd="0" presId="urn:microsoft.com/office/officeart/2005/8/layout/default"/>
    <dgm:cxn modelId="{3842A15F-3AA4-4FA0-8493-EE2341BC3913}" type="presParOf" srcId="{0DDB574B-8D9A-4FCA-B000-3A4D099AEB20}" destId="{5FF2DBFF-9F28-4D2D-A8D2-DC4EF05FA47B}" srcOrd="8" destOrd="0" presId="urn:microsoft.com/office/officeart/2005/8/layout/default"/>
    <dgm:cxn modelId="{0FE09C41-7D1F-4326-8697-A60CA73569FB}" type="presParOf" srcId="{0DDB574B-8D9A-4FCA-B000-3A4D099AEB20}" destId="{89E9AA63-6559-48BF-B74D-4D56328CE0CE}" srcOrd="9" destOrd="0" presId="urn:microsoft.com/office/officeart/2005/8/layout/default"/>
    <dgm:cxn modelId="{B1C468A1-873A-4133-A937-13D3FCC4A039}" type="presParOf" srcId="{0DDB574B-8D9A-4FCA-B000-3A4D099AEB20}" destId="{16F69207-85D4-45E0-A1F6-BDD2AEA910C8}" srcOrd="10" destOrd="0" presId="urn:microsoft.com/office/officeart/2005/8/layout/default"/>
    <dgm:cxn modelId="{A83BF7D2-CB89-48FE-A728-253EC5C675AE}" type="presParOf" srcId="{0DDB574B-8D9A-4FCA-B000-3A4D099AEB20}" destId="{380E5EE8-330E-4437-9B42-2EE99CEE4A5E}" srcOrd="11" destOrd="0" presId="urn:microsoft.com/office/officeart/2005/8/layout/default"/>
    <dgm:cxn modelId="{FF38F862-9D35-48AC-A2CC-25587B93AB8B}" type="presParOf" srcId="{0DDB574B-8D9A-4FCA-B000-3A4D099AEB20}" destId="{E16E5C37-A726-40B4-AE3C-99D0FB4292BA}" srcOrd="12" destOrd="0" presId="urn:microsoft.com/office/officeart/2005/8/layout/default"/>
    <dgm:cxn modelId="{CCB65409-3D33-4859-A17F-94EA7731195E}" type="presParOf" srcId="{0DDB574B-8D9A-4FCA-B000-3A4D099AEB20}" destId="{6AC31FFD-0F30-4474-AE30-F728CC48E8B8}" srcOrd="13" destOrd="0" presId="urn:microsoft.com/office/officeart/2005/8/layout/default"/>
    <dgm:cxn modelId="{41A3FC86-FE0C-4E14-996E-9F047C2AAFD4}" type="presParOf" srcId="{0DDB574B-8D9A-4FCA-B000-3A4D099AEB20}" destId="{2807621A-C64F-4231-B034-87AFD3C2F8A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9449E-6198-4170-A745-50E99AF06BE2}" type="doc">
      <dgm:prSet loTypeId="urn:microsoft.com/office/officeart/2005/8/layout/hList7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506DC6-FBC8-4F61-BFE8-EEBF6F0F7791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endParaRPr lang="en-US" sz="1400" dirty="0" smtClean="0"/>
        </a:p>
        <a:p>
          <a:pPr algn="just">
            <a:spcAft>
              <a:spcPts val="0"/>
            </a:spcAft>
          </a:pPr>
          <a:r>
            <a:rPr lang="en-US" sz="2400" dirty="0" smtClean="0"/>
            <a:t>Grant of up to </a:t>
          </a:r>
          <a:r>
            <a:rPr lang="en-US" sz="2400" b="1" dirty="0" smtClean="0"/>
            <a:t>J$200,000  for an</a:t>
          </a:r>
          <a:r>
            <a:rPr lang="en-US" sz="2400" dirty="0" smtClean="0"/>
            <a:t> Energy Audit to SMEs</a:t>
          </a:r>
          <a:endParaRPr lang="en-US" sz="2400" dirty="0"/>
        </a:p>
      </dgm:t>
    </dgm:pt>
    <dgm:pt modelId="{20114A49-667E-4347-9C61-A33ABFEC54D2}" type="parTrans" cxnId="{C7E0875D-343A-4FE4-B7C3-5AA87A81349C}">
      <dgm:prSet/>
      <dgm:spPr/>
      <dgm:t>
        <a:bodyPr/>
        <a:lstStyle/>
        <a:p>
          <a:endParaRPr lang="en-US"/>
        </a:p>
      </dgm:t>
    </dgm:pt>
    <dgm:pt modelId="{F078473D-4988-4F81-A956-DC62C88FABEE}" type="sibTrans" cxnId="{C7E0875D-343A-4FE4-B7C3-5AA87A81349C}">
      <dgm:prSet/>
      <dgm:spPr/>
      <dgm:t>
        <a:bodyPr/>
        <a:lstStyle/>
        <a:p>
          <a:endParaRPr lang="en-US"/>
        </a:p>
      </dgm:t>
    </dgm:pt>
    <dgm:pt modelId="{B8B4448B-D3CD-4775-8802-1108BB9862E8}">
      <dgm:prSet phldrT="[Text]" custT="1"/>
      <dgm:spPr/>
      <dgm:t>
        <a:bodyPr/>
        <a:lstStyle/>
        <a:p>
          <a:pPr algn="just"/>
          <a:endParaRPr lang="en-US" sz="2000" b="1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endParaRPr lang="en-US" sz="2000" b="1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ENERGY LOANS FOR BUSINESS:</a:t>
          </a:r>
          <a:r>
            <a:rPr lang="en-US" sz="2400" dirty="0" smtClean="0"/>
            <a:t> </a:t>
          </a:r>
        </a:p>
        <a:p>
          <a:pPr algn="just"/>
          <a:r>
            <a:rPr lang="en-US" sz="2200" dirty="0" smtClean="0"/>
            <a:t>Up to </a:t>
          </a:r>
          <a:r>
            <a:rPr lang="en-US" sz="2200" b="1" dirty="0" smtClean="0"/>
            <a:t>J$30M</a:t>
          </a:r>
          <a:r>
            <a:rPr lang="en-US" sz="2200" dirty="0" smtClean="0"/>
            <a:t> at </a:t>
          </a:r>
          <a:r>
            <a:rPr lang="en-US" sz="2200" b="1" dirty="0" smtClean="0"/>
            <a:t>9.5% </a:t>
          </a:r>
        </a:p>
        <a:p>
          <a:pPr algn="just"/>
          <a:r>
            <a:rPr lang="en-US" sz="2200" dirty="0" smtClean="0"/>
            <a:t>Loan Tenure  </a:t>
          </a:r>
          <a:r>
            <a:rPr lang="en-US" sz="2200" b="1" dirty="0" smtClean="0"/>
            <a:t>7 </a:t>
          </a:r>
          <a:r>
            <a:rPr lang="en-US" sz="2200" dirty="0" smtClean="0"/>
            <a:t>Years </a:t>
          </a:r>
        </a:p>
        <a:p>
          <a:pPr algn="just"/>
          <a:r>
            <a:rPr lang="en-US" sz="2200" b="1" dirty="0" smtClean="0"/>
            <a:t>12</a:t>
          </a:r>
          <a:r>
            <a:rPr lang="en-US" sz="2200" dirty="0" smtClean="0"/>
            <a:t> Months moratorium on principal </a:t>
          </a:r>
        </a:p>
        <a:p>
          <a:pPr algn="just"/>
          <a:r>
            <a:rPr lang="en-US" sz="2200" b="1" dirty="0" smtClean="0"/>
            <a:t>90%</a:t>
          </a:r>
          <a:r>
            <a:rPr lang="en-US" sz="2200" dirty="0" smtClean="0"/>
            <a:t> financing for SMEs</a:t>
          </a:r>
        </a:p>
        <a:p>
          <a:pPr algn="just"/>
          <a:r>
            <a:rPr lang="en-US" sz="2200" b="1" dirty="0" smtClean="0"/>
            <a:t>75%</a:t>
          </a:r>
          <a:r>
            <a:rPr lang="en-US" sz="2200" dirty="0" smtClean="0"/>
            <a:t> financing for large firms</a:t>
          </a:r>
          <a:endParaRPr lang="en-US" sz="2200" dirty="0"/>
        </a:p>
      </dgm:t>
    </dgm:pt>
    <dgm:pt modelId="{5AE6164D-984A-406C-8C8A-23335AE69C47}" type="sibTrans" cxnId="{8025776E-423F-4822-9500-456C82009DE1}">
      <dgm:prSet/>
      <dgm:spPr/>
      <dgm:t>
        <a:bodyPr/>
        <a:lstStyle/>
        <a:p>
          <a:endParaRPr lang="en-US"/>
        </a:p>
      </dgm:t>
    </dgm:pt>
    <dgm:pt modelId="{5DC711A8-AA0C-40D5-8BC6-15FCCDB7647A}" type="parTrans" cxnId="{8025776E-423F-4822-9500-456C82009DE1}">
      <dgm:prSet/>
      <dgm:spPr/>
      <dgm:t>
        <a:bodyPr/>
        <a:lstStyle/>
        <a:p>
          <a:endParaRPr lang="en-US"/>
        </a:p>
      </dgm:t>
    </dgm:pt>
    <dgm:pt modelId="{D7101B17-78BA-498E-BEA6-61A0F0944C0F}" type="pres">
      <dgm:prSet presAssocID="{E259449E-6198-4170-A745-50E99AF06B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7C42F-233F-4966-B2F9-28AD5143FA9F}" type="pres">
      <dgm:prSet presAssocID="{E259449E-6198-4170-A745-50E99AF06BE2}" presName="fgShape" presStyleLbl="fgShp" presStyleIdx="0" presStyleCnt="1" custScaleY="26316" custLinFactNeighborX="1087" custLinFactNeighborY="61859"/>
      <dgm:spPr/>
    </dgm:pt>
    <dgm:pt modelId="{03DFDB7F-F5F3-47BF-883B-EB31A3707AFF}" type="pres">
      <dgm:prSet presAssocID="{E259449E-6198-4170-A745-50E99AF06BE2}" presName="linComp" presStyleCnt="0"/>
      <dgm:spPr/>
    </dgm:pt>
    <dgm:pt modelId="{50DAE908-92D3-4AD5-B1B6-59BE124D86B7}" type="pres">
      <dgm:prSet presAssocID="{B8B4448B-D3CD-4775-8802-1108BB9862E8}" presName="compNode" presStyleCnt="0"/>
      <dgm:spPr/>
    </dgm:pt>
    <dgm:pt modelId="{A14914AF-548A-42B7-A6B7-B62A19E9E8F4}" type="pres">
      <dgm:prSet presAssocID="{B8B4448B-D3CD-4775-8802-1108BB9862E8}" presName="bkgdShape" presStyleLbl="node1" presStyleIdx="0" presStyleCnt="2"/>
      <dgm:spPr/>
      <dgm:t>
        <a:bodyPr/>
        <a:lstStyle/>
        <a:p>
          <a:endParaRPr lang="en-US"/>
        </a:p>
      </dgm:t>
    </dgm:pt>
    <dgm:pt modelId="{9510652B-439C-4334-AC6E-A564049591E0}" type="pres">
      <dgm:prSet presAssocID="{B8B4448B-D3CD-4775-8802-1108BB9862E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E2BC-9268-43BD-AA98-708C8C85DF71}" type="pres">
      <dgm:prSet presAssocID="{B8B4448B-D3CD-4775-8802-1108BB9862E8}" presName="invisiNode" presStyleLbl="node1" presStyleIdx="0" presStyleCnt="2"/>
      <dgm:spPr/>
    </dgm:pt>
    <dgm:pt modelId="{EF264E18-5F1F-4F35-8347-79A855BB5136}" type="pres">
      <dgm:prSet presAssocID="{B8B4448B-D3CD-4775-8802-1108BB9862E8}" presName="imagNode" presStyleLbl="fgImgPlace1" presStyleIdx="0" presStyleCnt="2" custLinFactNeighborX="656" custLinFactNeighborY="-102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D66329-9E9E-4172-9D53-765B706C0887}" type="pres">
      <dgm:prSet presAssocID="{5AE6164D-984A-406C-8C8A-23335AE69C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9EF4F8-4FA1-4F49-B8CB-9F751E15B0DB}" type="pres">
      <dgm:prSet presAssocID="{51506DC6-FBC8-4F61-BFE8-EEBF6F0F7791}" presName="compNode" presStyleCnt="0"/>
      <dgm:spPr/>
    </dgm:pt>
    <dgm:pt modelId="{3286666A-86DB-495F-B8F8-A5204B5F4A52}" type="pres">
      <dgm:prSet presAssocID="{51506DC6-FBC8-4F61-BFE8-EEBF6F0F7791}" presName="bkgdShape" presStyleLbl="node1" presStyleIdx="1" presStyleCnt="2"/>
      <dgm:spPr/>
      <dgm:t>
        <a:bodyPr/>
        <a:lstStyle/>
        <a:p>
          <a:endParaRPr lang="en-US"/>
        </a:p>
      </dgm:t>
    </dgm:pt>
    <dgm:pt modelId="{5BF3BB67-40FC-4EF1-88C7-71E87649CA42}" type="pres">
      <dgm:prSet presAssocID="{51506DC6-FBC8-4F61-BFE8-EEBF6F0F779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5E0E2-EE92-4501-9921-D062A9DAA9DD}" type="pres">
      <dgm:prSet presAssocID="{51506DC6-FBC8-4F61-BFE8-EEBF6F0F7791}" presName="invisiNode" presStyleLbl="node1" presStyleIdx="1" presStyleCnt="2"/>
      <dgm:spPr/>
    </dgm:pt>
    <dgm:pt modelId="{F8C212CC-8202-4CC4-8608-908943F589EF}" type="pres">
      <dgm:prSet presAssocID="{51506DC6-FBC8-4F61-BFE8-EEBF6F0F7791}" presName="imagNode" presStyleLbl="fgImgPlace1" presStyleIdx="1" presStyleCnt="2" custLinFactNeighborX="1844" custLinFactNeighborY="-10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A1AE453-DA96-44FA-AADE-A765B6079769}" type="presOf" srcId="{E259449E-6198-4170-A745-50E99AF06BE2}" destId="{D7101B17-78BA-498E-BEA6-61A0F0944C0F}" srcOrd="0" destOrd="0" presId="urn:microsoft.com/office/officeart/2005/8/layout/hList7"/>
    <dgm:cxn modelId="{3A624CC0-6A3B-4123-BA02-A63CBCAFDDA3}" type="presOf" srcId="{51506DC6-FBC8-4F61-BFE8-EEBF6F0F7791}" destId="{5BF3BB67-40FC-4EF1-88C7-71E87649CA42}" srcOrd="1" destOrd="0" presId="urn:microsoft.com/office/officeart/2005/8/layout/hList7"/>
    <dgm:cxn modelId="{72C34F04-6141-4B64-AAC9-D0D12F158791}" type="presOf" srcId="{5AE6164D-984A-406C-8C8A-23335AE69C47}" destId="{0BD66329-9E9E-4172-9D53-765B706C0887}" srcOrd="0" destOrd="0" presId="urn:microsoft.com/office/officeart/2005/8/layout/hList7"/>
    <dgm:cxn modelId="{BD4D724A-A502-4C03-99D8-913DEF0A73C7}" type="presOf" srcId="{B8B4448B-D3CD-4775-8802-1108BB9862E8}" destId="{9510652B-439C-4334-AC6E-A564049591E0}" srcOrd="1" destOrd="0" presId="urn:microsoft.com/office/officeart/2005/8/layout/hList7"/>
    <dgm:cxn modelId="{8025776E-423F-4822-9500-456C82009DE1}" srcId="{E259449E-6198-4170-A745-50E99AF06BE2}" destId="{B8B4448B-D3CD-4775-8802-1108BB9862E8}" srcOrd="0" destOrd="0" parTransId="{5DC711A8-AA0C-40D5-8BC6-15FCCDB7647A}" sibTransId="{5AE6164D-984A-406C-8C8A-23335AE69C47}"/>
    <dgm:cxn modelId="{C7E0875D-343A-4FE4-B7C3-5AA87A81349C}" srcId="{E259449E-6198-4170-A745-50E99AF06BE2}" destId="{51506DC6-FBC8-4F61-BFE8-EEBF6F0F7791}" srcOrd="1" destOrd="0" parTransId="{20114A49-667E-4347-9C61-A33ABFEC54D2}" sibTransId="{F078473D-4988-4F81-A956-DC62C88FABEE}"/>
    <dgm:cxn modelId="{2E8A4E5B-0AFF-4D01-9DBF-BD52096E35EB}" type="presOf" srcId="{B8B4448B-D3CD-4775-8802-1108BB9862E8}" destId="{A14914AF-548A-42B7-A6B7-B62A19E9E8F4}" srcOrd="0" destOrd="0" presId="urn:microsoft.com/office/officeart/2005/8/layout/hList7"/>
    <dgm:cxn modelId="{5B175BA9-A5D0-4AB4-8B6A-CF24232904BF}" type="presOf" srcId="{51506DC6-FBC8-4F61-BFE8-EEBF6F0F7791}" destId="{3286666A-86DB-495F-B8F8-A5204B5F4A52}" srcOrd="0" destOrd="0" presId="urn:microsoft.com/office/officeart/2005/8/layout/hList7"/>
    <dgm:cxn modelId="{5411FECB-E175-442A-924C-102C086CC874}" type="presParOf" srcId="{D7101B17-78BA-498E-BEA6-61A0F0944C0F}" destId="{8387C42F-233F-4966-B2F9-28AD5143FA9F}" srcOrd="0" destOrd="0" presId="urn:microsoft.com/office/officeart/2005/8/layout/hList7"/>
    <dgm:cxn modelId="{6B7F89F3-A656-47F6-9BAD-8FFB278040D9}" type="presParOf" srcId="{D7101B17-78BA-498E-BEA6-61A0F0944C0F}" destId="{03DFDB7F-F5F3-47BF-883B-EB31A3707AFF}" srcOrd="1" destOrd="0" presId="urn:microsoft.com/office/officeart/2005/8/layout/hList7"/>
    <dgm:cxn modelId="{D61FACE5-056F-4871-AEF2-E0BDA9764B4B}" type="presParOf" srcId="{03DFDB7F-F5F3-47BF-883B-EB31A3707AFF}" destId="{50DAE908-92D3-4AD5-B1B6-59BE124D86B7}" srcOrd="0" destOrd="0" presId="urn:microsoft.com/office/officeart/2005/8/layout/hList7"/>
    <dgm:cxn modelId="{23872D39-F454-41B6-9DB4-AD9491FE3AC4}" type="presParOf" srcId="{50DAE908-92D3-4AD5-B1B6-59BE124D86B7}" destId="{A14914AF-548A-42B7-A6B7-B62A19E9E8F4}" srcOrd="0" destOrd="0" presId="urn:microsoft.com/office/officeart/2005/8/layout/hList7"/>
    <dgm:cxn modelId="{0D934F31-916E-4154-BC41-C347AEE7C533}" type="presParOf" srcId="{50DAE908-92D3-4AD5-B1B6-59BE124D86B7}" destId="{9510652B-439C-4334-AC6E-A564049591E0}" srcOrd="1" destOrd="0" presId="urn:microsoft.com/office/officeart/2005/8/layout/hList7"/>
    <dgm:cxn modelId="{D95CF186-05CD-492F-9B2C-7E48C1452736}" type="presParOf" srcId="{50DAE908-92D3-4AD5-B1B6-59BE124D86B7}" destId="{5464E2BC-9268-43BD-AA98-708C8C85DF71}" srcOrd="2" destOrd="0" presId="urn:microsoft.com/office/officeart/2005/8/layout/hList7"/>
    <dgm:cxn modelId="{CA6254C5-5659-46BB-A337-7984074F0C7A}" type="presParOf" srcId="{50DAE908-92D3-4AD5-B1B6-59BE124D86B7}" destId="{EF264E18-5F1F-4F35-8347-79A855BB5136}" srcOrd="3" destOrd="0" presId="urn:microsoft.com/office/officeart/2005/8/layout/hList7"/>
    <dgm:cxn modelId="{544ED523-EDCF-47EE-A944-2CD93E1A153E}" type="presParOf" srcId="{03DFDB7F-F5F3-47BF-883B-EB31A3707AFF}" destId="{0BD66329-9E9E-4172-9D53-765B706C0887}" srcOrd="1" destOrd="0" presId="urn:microsoft.com/office/officeart/2005/8/layout/hList7"/>
    <dgm:cxn modelId="{6B097EE5-71E8-4D93-9A68-D87B9091B066}" type="presParOf" srcId="{03DFDB7F-F5F3-47BF-883B-EB31A3707AFF}" destId="{F59EF4F8-4FA1-4F49-B8CB-9F751E15B0DB}" srcOrd="2" destOrd="0" presId="urn:microsoft.com/office/officeart/2005/8/layout/hList7"/>
    <dgm:cxn modelId="{4AC570D9-6BEF-4CAA-8845-B4D5C88EDD9E}" type="presParOf" srcId="{F59EF4F8-4FA1-4F49-B8CB-9F751E15B0DB}" destId="{3286666A-86DB-495F-B8F8-A5204B5F4A52}" srcOrd="0" destOrd="0" presId="urn:microsoft.com/office/officeart/2005/8/layout/hList7"/>
    <dgm:cxn modelId="{AE8238BF-86B1-4F31-8485-2341F4D5F6C1}" type="presParOf" srcId="{F59EF4F8-4FA1-4F49-B8CB-9F751E15B0DB}" destId="{5BF3BB67-40FC-4EF1-88C7-71E87649CA42}" srcOrd="1" destOrd="0" presId="urn:microsoft.com/office/officeart/2005/8/layout/hList7"/>
    <dgm:cxn modelId="{F74782CD-1009-4698-AE66-316F9E1C1B02}" type="presParOf" srcId="{F59EF4F8-4FA1-4F49-B8CB-9F751E15B0DB}" destId="{1175E0E2-EE92-4501-9921-D062A9DAA9DD}" srcOrd="2" destOrd="0" presId="urn:microsoft.com/office/officeart/2005/8/layout/hList7"/>
    <dgm:cxn modelId="{85066D8B-4F37-4E19-B8E4-93672AD1C6D8}" type="presParOf" srcId="{F59EF4F8-4FA1-4F49-B8CB-9F751E15B0DB}" destId="{F8C212CC-8202-4CC4-8608-908943F589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2F073-3DD8-4F6A-A06E-EED4ACEFD0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029"/>
        </a:p>
      </dgm:t>
    </dgm:pt>
    <dgm:pt modelId="{CAF799BD-6F9A-475A-A652-48BF796160D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Business Plan Preparation</a:t>
          </a:r>
          <a:endParaRPr lang="en-029" dirty="0">
            <a:solidFill>
              <a:schemeClr val="tx1"/>
            </a:solidFill>
          </a:endParaRPr>
        </a:p>
      </dgm:t>
    </dgm:pt>
    <dgm:pt modelId="{D5BC5C26-B816-40F3-B10D-F07C5D98900B}" type="parTrans" cxnId="{A34F8709-835F-4EC4-BED8-4EED8F403865}">
      <dgm:prSet/>
      <dgm:spPr/>
      <dgm:t>
        <a:bodyPr/>
        <a:lstStyle/>
        <a:p>
          <a:endParaRPr lang="en-029"/>
        </a:p>
      </dgm:t>
    </dgm:pt>
    <dgm:pt modelId="{E1AE2263-12FF-4EAD-98FD-959382BFC5FD}" type="sibTrans" cxnId="{A34F8709-835F-4EC4-BED8-4EED8F403865}">
      <dgm:prSet/>
      <dgm:spPr/>
      <dgm:t>
        <a:bodyPr/>
        <a:lstStyle/>
        <a:p>
          <a:endParaRPr lang="en-029"/>
        </a:p>
      </dgm:t>
    </dgm:pt>
    <dgm:pt modelId="{6705ADA9-21C0-45D3-A51B-13285144D47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Business Process Improvement </a:t>
          </a:r>
          <a:endParaRPr lang="en-029" dirty="0">
            <a:solidFill>
              <a:schemeClr val="tx1"/>
            </a:solidFill>
          </a:endParaRPr>
        </a:p>
      </dgm:t>
    </dgm:pt>
    <dgm:pt modelId="{5371CEB7-4A29-4E87-997A-58DC93080888}" type="parTrans" cxnId="{AE0517A7-393F-447C-81DF-0F988415D0EC}">
      <dgm:prSet/>
      <dgm:spPr/>
      <dgm:t>
        <a:bodyPr/>
        <a:lstStyle/>
        <a:p>
          <a:endParaRPr lang="en-029"/>
        </a:p>
      </dgm:t>
    </dgm:pt>
    <dgm:pt modelId="{81F2D20A-16F7-44F0-B33F-870D47C82AB7}" type="sibTrans" cxnId="{AE0517A7-393F-447C-81DF-0F988415D0EC}">
      <dgm:prSet/>
      <dgm:spPr/>
      <dgm:t>
        <a:bodyPr/>
        <a:lstStyle/>
        <a:p>
          <a:endParaRPr lang="en-029"/>
        </a:p>
      </dgm:t>
    </dgm:pt>
    <dgm:pt modelId="{9DF61A11-015B-4310-89C0-E595555890C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 Statements</a:t>
          </a:r>
        </a:p>
      </dgm:t>
    </dgm:pt>
    <dgm:pt modelId="{AB162136-AA98-4B2C-9284-F38AC75B446A}" type="parTrans" cxnId="{F4600320-ABB4-4015-9D99-FD9D95F82C91}">
      <dgm:prSet/>
      <dgm:spPr/>
      <dgm:t>
        <a:bodyPr/>
        <a:lstStyle/>
        <a:p>
          <a:endParaRPr lang="en-029"/>
        </a:p>
      </dgm:t>
    </dgm:pt>
    <dgm:pt modelId="{29C73A0E-884A-4791-B2F9-0B9408D722AD}" type="sibTrans" cxnId="{F4600320-ABB4-4015-9D99-FD9D95F82C91}">
      <dgm:prSet/>
      <dgm:spPr/>
      <dgm:t>
        <a:bodyPr/>
        <a:lstStyle/>
        <a:p>
          <a:endParaRPr lang="en-029"/>
        </a:p>
      </dgm:t>
    </dgm:pt>
    <dgm:pt modelId="{CD94ECA9-D16B-4D7C-B2C8-9154E75CA51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Marketing Plans</a:t>
          </a:r>
        </a:p>
      </dgm:t>
    </dgm:pt>
    <dgm:pt modelId="{073620D1-445B-4434-B42C-9597D4C8C91A}" type="parTrans" cxnId="{7010F772-3106-420F-983E-5D04ABDCB6C2}">
      <dgm:prSet/>
      <dgm:spPr/>
      <dgm:t>
        <a:bodyPr/>
        <a:lstStyle/>
        <a:p>
          <a:endParaRPr lang="en-029"/>
        </a:p>
      </dgm:t>
    </dgm:pt>
    <dgm:pt modelId="{EA55246C-87B0-45E4-92D9-974EE66C8410}" type="sibTrans" cxnId="{7010F772-3106-420F-983E-5D04ABDCB6C2}">
      <dgm:prSet/>
      <dgm:spPr/>
      <dgm:t>
        <a:bodyPr/>
        <a:lstStyle/>
        <a:p>
          <a:endParaRPr lang="en-029"/>
        </a:p>
      </dgm:t>
    </dgm:pt>
    <dgm:pt modelId="{50141E23-8285-44B5-8EDD-5DDE672F909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Management Consulting Service </a:t>
          </a:r>
          <a:endParaRPr lang="en-029" dirty="0">
            <a:solidFill>
              <a:schemeClr val="tx1"/>
            </a:solidFill>
          </a:endParaRPr>
        </a:p>
      </dgm:t>
    </dgm:pt>
    <dgm:pt modelId="{A30694A3-4C30-4044-8258-E9D2D259B173}" type="parTrans" cxnId="{F0F7EED2-BD2C-46AB-97CB-DA2F5E5B884A}">
      <dgm:prSet/>
      <dgm:spPr/>
      <dgm:t>
        <a:bodyPr/>
        <a:lstStyle/>
        <a:p>
          <a:endParaRPr lang="en-029"/>
        </a:p>
      </dgm:t>
    </dgm:pt>
    <dgm:pt modelId="{2E11B89D-DB1C-4A70-A484-7B5E36671264}" type="sibTrans" cxnId="{F0F7EED2-BD2C-46AB-97CB-DA2F5E5B884A}">
      <dgm:prSet/>
      <dgm:spPr/>
      <dgm:t>
        <a:bodyPr/>
        <a:lstStyle/>
        <a:p>
          <a:endParaRPr lang="en-029"/>
        </a:p>
      </dgm:t>
    </dgm:pt>
    <dgm:pt modelId="{B5BD0120-92F9-4867-AB82-D29CC5B5CC9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 Courses</a:t>
          </a:r>
          <a:endParaRPr lang="en-029" dirty="0">
            <a:solidFill>
              <a:schemeClr val="tx1"/>
            </a:solidFill>
          </a:endParaRPr>
        </a:p>
      </dgm:t>
    </dgm:pt>
    <dgm:pt modelId="{9E1B3E42-3861-4023-973E-DADBB7EED637}" type="parTrans" cxnId="{3C8A4D57-2019-4A92-84D5-04F676190BEC}">
      <dgm:prSet/>
      <dgm:spPr/>
      <dgm:t>
        <a:bodyPr/>
        <a:lstStyle/>
        <a:p>
          <a:endParaRPr lang="en-029"/>
        </a:p>
      </dgm:t>
    </dgm:pt>
    <dgm:pt modelId="{BA91C674-B6D7-48D8-AD7D-7116D577E31E}" type="sibTrans" cxnId="{3C8A4D57-2019-4A92-84D5-04F676190BEC}">
      <dgm:prSet/>
      <dgm:spPr/>
      <dgm:t>
        <a:bodyPr/>
        <a:lstStyle/>
        <a:p>
          <a:endParaRPr lang="en-029"/>
        </a:p>
      </dgm:t>
    </dgm:pt>
    <dgm:pt modelId="{55AE4560-3081-467A-AD83-38A91446AF90}" type="pres">
      <dgm:prSet presAssocID="{CBA2F073-3DD8-4F6A-A06E-EED4ACEFD0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029"/>
        </a:p>
      </dgm:t>
    </dgm:pt>
    <dgm:pt modelId="{4EFA44B0-BF6D-4AC2-948D-395F289AC426}" type="pres">
      <dgm:prSet presAssocID="{CBA2F073-3DD8-4F6A-A06E-EED4ACEFD098}" presName="Name1" presStyleCnt="0"/>
      <dgm:spPr/>
      <dgm:t>
        <a:bodyPr/>
        <a:lstStyle/>
        <a:p>
          <a:endParaRPr lang="en-029"/>
        </a:p>
      </dgm:t>
    </dgm:pt>
    <dgm:pt modelId="{6A5E662A-D816-4DC9-B5A2-5E7042222FC5}" type="pres">
      <dgm:prSet presAssocID="{CBA2F073-3DD8-4F6A-A06E-EED4ACEFD098}" presName="cycle" presStyleCnt="0"/>
      <dgm:spPr/>
      <dgm:t>
        <a:bodyPr/>
        <a:lstStyle/>
        <a:p>
          <a:endParaRPr lang="en-029"/>
        </a:p>
      </dgm:t>
    </dgm:pt>
    <dgm:pt modelId="{FD81E6C2-635F-4068-8224-531A89A294DE}" type="pres">
      <dgm:prSet presAssocID="{CBA2F073-3DD8-4F6A-A06E-EED4ACEFD098}" presName="srcNode" presStyleLbl="node1" presStyleIdx="0" presStyleCnt="6"/>
      <dgm:spPr/>
      <dgm:t>
        <a:bodyPr/>
        <a:lstStyle/>
        <a:p>
          <a:endParaRPr lang="en-029"/>
        </a:p>
      </dgm:t>
    </dgm:pt>
    <dgm:pt modelId="{B04F9FAA-5968-4159-88FC-77A489555B00}" type="pres">
      <dgm:prSet presAssocID="{CBA2F073-3DD8-4F6A-A06E-EED4ACEFD098}" presName="conn" presStyleLbl="parChTrans1D2" presStyleIdx="0" presStyleCnt="1"/>
      <dgm:spPr/>
      <dgm:t>
        <a:bodyPr/>
        <a:lstStyle/>
        <a:p>
          <a:endParaRPr lang="en-029"/>
        </a:p>
      </dgm:t>
    </dgm:pt>
    <dgm:pt modelId="{59F0CB87-6BC2-4423-9F2F-6372FEFF6F2A}" type="pres">
      <dgm:prSet presAssocID="{CBA2F073-3DD8-4F6A-A06E-EED4ACEFD098}" presName="extraNode" presStyleLbl="node1" presStyleIdx="0" presStyleCnt="6"/>
      <dgm:spPr/>
      <dgm:t>
        <a:bodyPr/>
        <a:lstStyle/>
        <a:p>
          <a:endParaRPr lang="en-029"/>
        </a:p>
      </dgm:t>
    </dgm:pt>
    <dgm:pt modelId="{D1D5A73B-A3F9-42C4-88A6-3B3A44808E73}" type="pres">
      <dgm:prSet presAssocID="{CBA2F073-3DD8-4F6A-A06E-EED4ACEFD098}" presName="dstNode" presStyleLbl="node1" presStyleIdx="0" presStyleCnt="6"/>
      <dgm:spPr/>
      <dgm:t>
        <a:bodyPr/>
        <a:lstStyle/>
        <a:p>
          <a:endParaRPr lang="en-029"/>
        </a:p>
      </dgm:t>
    </dgm:pt>
    <dgm:pt modelId="{1EB091AE-29C5-4D73-B32D-A1FDD2F4904C}" type="pres">
      <dgm:prSet presAssocID="{CAF799BD-6F9A-475A-A652-48BF796160D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9E1235A7-6FE0-4E47-B6D5-16ABCC93E32F}" type="pres">
      <dgm:prSet presAssocID="{CAF799BD-6F9A-475A-A652-48BF796160DD}" presName="accent_1" presStyleCnt="0"/>
      <dgm:spPr/>
      <dgm:t>
        <a:bodyPr/>
        <a:lstStyle/>
        <a:p>
          <a:endParaRPr lang="en-029"/>
        </a:p>
      </dgm:t>
    </dgm:pt>
    <dgm:pt modelId="{F055D557-700D-4C2A-9117-F798505CED67}" type="pres">
      <dgm:prSet presAssocID="{CAF799BD-6F9A-475A-A652-48BF796160DD}" presName="accentRepeatNode" presStyleLbl="solidFgAcc1" presStyleIdx="0" presStyleCnt="6"/>
      <dgm:spPr/>
      <dgm:t>
        <a:bodyPr/>
        <a:lstStyle/>
        <a:p>
          <a:endParaRPr lang="en-029"/>
        </a:p>
      </dgm:t>
    </dgm:pt>
    <dgm:pt modelId="{E4ECD458-EAC6-4883-B77B-5E2A7D2A2CD3}" type="pres">
      <dgm:prSet presAssocID="{6705ADA9-21C0-45D3-A51B-13285144D47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9710936A-FA32-4D09-9402-19A37C30A67C}" type="pres">
      <dgm:prSet presAssocID="{6705ADA9-21C0-45D3-A51B-13285144D47D}" presName="accent_2" presStyleCnt="0"/>
      <dgm:spPr/>
      <dgm:t>
        <a:bodyPr/>
        <a:lstStyle/>
        <a:p>
          <a:endParaRPr lang="en-029"/>
        </a:p>
      </dgm:t>
    </dgm:pt>
    <dgm:pt modelId="{6F09628E-3BA6-4BD6-A12B-B66C6E4ACD30}" type="pres">
      <dgm:prSet presAssocID="{6705ADA9-21C0-45D3-A51B-13285144D47D}" presName="accentRepeatNode" presStyleLbl="solidFgAcc1" presStyleIdx="1" presStyleCnt="6"/>
      <dgm:spPr/>
      <dgm:t>
        <a:bodyPr/>
        <a:lstStyle/>
        <a:p>
          <a:endParaRPr lang="en-029"/>
        </a:p>
      </dgm:t>
    </dgm:pt>
    <dgm:pt modelId="{B8919351-842B-4528-A6A2-A48566216765}" type="pres">
      <dgm:prSet presAssocID="{9DF61A11-015B-4310-89C0-E595555890C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03FDD6C8-13B7-4D78-AAF9-1060293A4C11}" type="pres">
      <dgm:prSet presAssocID="{9DF61A11-015B-4310-89C0-E595555890C6}" presName="accent_3" presStyleCnt="0"/>
      <dgm:spPr/>
      <dgm:t>
        <a:bodyPr/>
        <a:lstStyle/>
        <a:p>
          <a:endParaRPr lang="en-029"/>
        </a:p>
      </dgm:t>
    </dgm:pt>
    <dgm:pt modelId="{8F3916DC-5D66-4673-BCB6-0A97AF0F1533}" type="pres">
      <dgm:prSet presAssocID="{9DF61A11-015B-4310-89C0-E595555890C6}" presName="accentRepeatNode" presStyleLbl="solidFgAcc1" presStyleIdx="2" presStyleCnt="6"/>
      <dgm:spPr/>
      <dgm:t>
        <a:bodyPr/>
        <a:lstStyle/>
        <a:p>
          <a:endParaRPr lang="en-029"/>
        </a:p>
      </dgm:t>
    </dgm:pt>
    <dgm:pt modelId="{8558E548-1A85-40D1-8EDC-460371D565BB}" type="pres">
      <dgm:prSet presAssocID="{CD94ECA9-D16B-4D7C-B2C8-9154E75CA51D}" presName="text_4" presStyleLbl="node1" presStyleIdx="3" presStyleCnt="6" custLinFactNeighborX="686" custLinFactNeighborY="-9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3603C-385A-4A95-BCE7-DF82AAE8CF59}" type="pres">
      <dgm:prSet presAssocID="{CD94ECA9-D16B-4D7C-B2C8-9154E75CA51D}" presName="accent_4" presStyleCnt="0"/>
      <dgm:spPr/>
    </dgm:pt>
    <dgm:pt modelId="{4DE0DECF-D370-4101-9015-0F027B2B2B10}" type="pres">
      <dgm:prSet presAssocID="{CD94ECA9-D16B-4D7C-B2C8-9154E75CA51D}" presName="accentRepeatNode" presStyleLbl="solidFgAcc1" presStyleIdx="3" presStyleCnt="6"/>
      <dgm:spPr/>
      <dgm:t>
        <a:bodyPr/>
        <a:lstStyle/>
        <a:p>
          <a:endParaRPr lang="en-029"/>
        </a:p>
      </dgm:t>
    </dgm:pt>
    <dgm:pt modelId="{44C5130A-ADCB-44C6-8650-63056B08959B}" type="pres">
      <dgm:prSet presAssocID="{50141E23-8285-44B5-8EDD-5DDE672F909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3EEC9-F63E-42B0-B259-CE1F96D12CBE}" type="pres">
      <dgm:prSet presAssocID="{50141E23-8285-44B5-8EDD-5DDE672F909C}" presName="accent_5" presStyleCnt="0"/>
      <dgm:spPr/>
    </dgm:pt>
    <dgm:pt modelId="{3BBFF847-AE66-4ED0-9909-F50A11CF1501}" type="pres">
      <dgm:prSet presAssocID="{50141E23-8285-44B5-8EDD-5DDE672F909C}" presName="accentRepeatNode" presStyleLbl="solidFgAcc1" presStyleIdx="4" presStyleCnt="6"/>
      <dgm:spPr/>
      <dgm:t>
        <a:bodyPr/>
        <a:lstStyle/>
        <a:p>
          <a:endParaRPr lang="en-029"/>
        </a:p>
      </dgm:t>
    </dgm:pt>
    <dgm:pt modelId="{0F35A25E-6F6C-467E-90A9-42897305951B}" type="pres">
      <dgm:prSet presAssocID="{B5BD0120-92F9-4867-AB82-D29CC5B5CC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13A93-6913-48A6-B142-457AB1BF39B0}" type="pres">
      <dgm:prSet presAssocID="{B5BD0120-92F9-4867-AB82-D29CC5B5CC96}" presName="accent_6" presStyleCnt="0"/>
      <dgm:spPr/>
    </dgm:pt>
    <dgm:pt modelId="{14DB0580-E693-4C15-A346-E2226C103CEE}" type="pres">
      <dgm:prSet presAssocID="{B5BD0120-92F9-4867-AB82-D29CC5B5CC96}" presName="accentRepeatNode" presStyleLbl="solidFgAcc1" presStyleIdx="5" presStyleCnt="6"/>
      <dgm:spPr/>
      <dgm:t>
        <a:bodyPr/>
        <a:lstStyle/>
        <a:p>
          <a:endParaRPr lang="en-029"/>
        </a:p>
      </dgm:t>
    </dgm:pt>
  </dgm:ptLst>
  <dgm:cxnLst>
    <dgm:cxn modelId="{4C6C5A8F-0070-4208-BFE1-EDA9C5FEA1AC}" type="presOf" srcId="{50141E23-8285-44B5-8EDD-5DDE672F909C}" destId="{44C5130A-ADCB-44C6-8650-63056B08959B}" srcOrd="0" destOrd="0" presId="urn:microsoft.com/office/officeart/2008/layout/VerticalCurvedList"/>
    <dgm:cxn modelId="{E56D3B62-0321-4D4C-A17F-8362DAD51D92}" type="presOf" srcId="{B5BD0120-92F9-4867-AB82-D29CC5B5CC96}" destId="{0F35A25E-6F6C-467E-90A9-42897305951B}" srcOrd="0" destOrd="0" presId="urn:microsoft.com/office/officeart/2008/layout/VerticalCurvedList"/>
    <dgm:cxn modelId="{3C8A4D57-2019-4A92-84D5-04F676190BEC}" srcId="{CBA2F073-3DD8-4F6A-A06E-EED4ACEFD098}" destId="{B5BD0120-92F9-4867-AB82-D29CC5B5CC96}" srcOrd="5" destOrd="0" parTransId="{9E1B3E42-3861-4023-973E-DADBB7EED637}" sibTransId="{BA91C674-B6D7-48D8-AD7D-7116D577E31E}"/>
    <dgm:cxn modelId="{8AB82364-14DF-4438-BB09-07132F52C131}" type="presOf" srcId="{6705ADA9-21C0-45D3-A51B-13285144D47D}" destId="{E4ECD458-EAC6-4883-B77B-5E2A7D2A2CD3}" srcOrd="0" destOrd="0" presId="urn:microsoft.com/office/officeart/2008/layout/VerticalCurvedList"/>
    <dgm:cxn modelId="{390075DF-0CE0-40D0-99C6-BE7DA8D1C104}" type="presOf" srcId="{9DF61A11-015B-4310-89C0-E595555890C6}" destId="{B8919351-842B-4528-A6A2-A48566216765}" srcOrd="0" destOrd="0" presId="urn:microsoft.com/office/officeart/2008/layout/VerticalCurvedList"/>
    <dgm:cxn modelId="{F0F7EED2-BD2C-46AB-97CB-DA2F5E5B884A}" srcId="{CBA2F073-3DD8-4F6A-A06E-EED4ACEFD098}" destId="{50141E23-8285-44B5-8EDD-5DDE672F909C}" srcOrd="4" destOrd="0" parTransId="{A30694A3-4C30-4044-8258-E9D2D259B173}" sibTransId="{2E11B89D-DB1C-4A70-A484-7B5E36671264}"/>
    <dgm:cxn modelId="{94B15ABD-CA28-4EAB-8DBF-2211D759C6F2}" type="presOf" srcId="{CBA2F073-3DD8-4F6A-A06E-EED4ACEFD098}" destId="{55AE4560-3081-467A-AD83-38A91446AF90}" srcOrd="0" destOrd="0" presId="urn:microsoft.com/office/officeart/2008/layout/VerticalCurvedList"/>
    <dgm:cxn modelId="{F4600320-ABB4-4015-9D99-FD9D95F82C91}" srcId="{CBA2F073-3DD8-4F6A-A06E-EED4ACEFD098}" destId="{9DF61A11-015B-4310-89C0-E595555890C6}" srcOrd="2" destOrd="0" parTransId="{AB162136-AA98-4B2C-9284-F38AC75B446A}" sibTransId="{29C73A0E-884A-4791-B2F9-0B9408D722AD}"/>
    <dgm:cxn modelId="{A9610150-7A17-45D2-99E1-D8190D98471D}" type="presOf" srcId="{E1AE2263-12FF-4EAD-98FD-959382BFC5FD}" destId="{B04F9FAA-5968-4159-88FC-77A489555B00}" srcOrd="0" destOrd="0" presId="urn:microsoft.com/office/officeart/2008/layout/VerticalCurvedList"/>
    <dgm:cxn modelId="{E78E212F-5B33-4D26-A36F-314317E28F69}" type="presOf" srcId="{CAF799BD-6F9A-475A-A652-48BF796160DD}" destId="{1EB091AE-29C5-4D73-B32D-A1FDD2F4904C}" srcOrd="0" destOrd="0" presId="urn:microsoft.com/office/officeart/2008/layout/VerticalCurvedList"/>
    <dgm:cxn modelId="{7010F772-3106-420F-983E-5D04ABDCB6C2}" srcId="{CBA2F073-3DD8-4F6A-A06E-EED4ACEFD098}" destId="{CD94ECA9-D16B-4D7C-B2C8-9154E75CA51D}" srcOrd="3" destOrd="0" parTransId="{073620D1-445B-4434-B42C-9597D4C8C91A}" sibTransId="{EA55246C-87B0-45E4-92D9-974EE66C8410}"/>
    <dgm:cxn modelId="{AE0517A7-393F-447C-81DF-0F988415D0EC}" srcId="{CBA2F073-3DD8-4F6A-A06E-EED4ACEFD098}" destId="{6705ADA9-21C0-45D3-A51B-13285144D47D}" srcOrd="1" destOrd="0" parTransId="{5371CEB7-4A29-4E87-997A-58DC93080888}" sibTransId="{81F2D20A-16F7-44F0-B33F-870D47C82AB7}"/>
    <dgm:cxn modelId="{1B7B91E1-E082-41B6-8A4D-61A32F2539D0}" type="presOf" srcId="{CD94ECA9-D16B-4D7C-B2C8-9154E75CA51D}" destId="{8558E548-1A85-40D1-8EDC-460371D565BB}" srcOrd="0" destOrd="0" presId="urn:microsoft.com/office/officeart/2008/layout/VerticalCurvedList"/>
    <dgm:cxn modelId="{A34F8709-835F-4EC4-BED8-4EED8F403865}" srcId="{CBA2F073-3DD8-4F6A-A06E-EED4ACEFD098}" destId="{CAF799BD-6F9A-475A-A652-48BF796160DD}" srcOrd="0" destOrd="0" parTransId="{D5BC5C26-B816-40F3-B10D-F07C5D98900B}" sibTransId="{E1AE2263-12FF-4EAD-98FD-959382BFC5FD}"/>
    <dgm:cxn modelId="{A8FC35BD-F993-4178-A832-F2FDF0BBE1A4}" type="presParOf" srcId="{55AE4560-3081-467A-AD83-38A91446AF90}" destId="{4EFA44B0-BF6D-4AC2-948D-395F289AC426}" srcOrd="0" destOrd="0" presId="urn:microsoft.com/office/officeart/2008/layout/VerticalCurvedList"/>
    <dgm:cxn modelId="{17B5F205-AC6B-4FF3-93BB-A074ACFDB50E}" type="presParOf" srcId="{4EFA44B0-BF6D-4AC2-948D-395F289AC426}" destId="{6A5E662A-D816-4DC9-B5A2-5E7042222FC5}" srcOrd="0" destOrd="0" presId="urn:microsoft.com/office/officeart/2008/layout/VerticalCurvedList"/>
    <dgm:cxn modelId="{558B73DA-EC7A-4980-BDB4-166EF467C77A}" type="presParOf" srcId="{6A5E662A-D816-4DC9-B5A2-5E7042222FC5}" destId="{FD81E6C2-635F-4068-8224-531A89A294DE}" srcOrd="0" destOrd="0" presId="urn:microsoft.com/office/officeart/2008/layout/VerticalCurvedList"/>
    <dgm:cxn modelId="{1C3FDB36-62C1-4BB4-B6CF-9D29EE74B3E8}" type="presParOf" srcId="{6A5E662A-D816-4DC9-B5A2-5E7042222FC5}" destId="{B04F9FAA-5968-4159-88FC-77A489555B00}" srcOrd="1" destOrd="0" presId="urn:microsoft.com/office/officeart/2008/layout/VerticalCurvedList"/>
    <dgm:cxn modelId="{88E7723F-40E2-4B57-9E9E-BD67DD4DAF09}" type="presParOf" srcId="{6A5E662A-D816-4DC9-B5A2-5E7042222FC5}" destId="{59F0CB87-6BC2-4423-9F2F-6372FEFF6F2A}" srcOrd="2" destOrd="0" presId="urn:microsoft.com/office/officeart/2008/layout/VerticalCurvedList"/>
    <dgm:cxn modelId="{2E9C45A4-3800-4B71-90AE-D2258876B399}" type="presParOf" srcId="{6A5E662A-D816-4DC9-B5A2-5E7042222FC5}" destId="{D1D5A73B-A3F9-42C4-88A6-3B3A44808E73}" srcOrd="3" destOrd="0" presId="urn:microsoft.com/office/officeart/2008/layout/VerticalCurvedList"/>
    <dgm:cxn modelId="{85F41F49-7253-4D42-A0BB-9F01D027A6C4}" type="presParOf" srcId="{4EFA44B0-BF6D-4AC2-948D-395F289AC426}" destId="{1EB091AE-29C5-4D73-B32D-A1FDD2F4904C}" srcOrd="1" destOrd="0" presId="urn:microsoft.com/office/officeart/2008/layout/VerticalCurvedList"/>
    <dgm:cxn modelId="{FA85E7B7-F41B-4E78-86AD-32237EF130B3}" type="presParOf" srcId="{4EFA44B0-BF6D-4AC2-948D-395F289AC426}" destId="{9E1235A7-6FE0-4E47-B6D5-16ABCC93E32F}" srcOrd="2" destOrd="0" presId="urn:microsoft.com/office/officeart/2008/layout/VerticalCurvedList"/>
    <dgm:cxn modelId="{491B88AB-2820-4A07-876C-85D37E76886D}" type="presParOf" srcId="{9E1235A7-6FE0-4E47-B6D5-16ABCC93E32F}" destId="{F055D557-700D-4C2A-9117-F798505CED67}" srcOrd="0" destOrd="0" presId="urn:microsoft.com/office/officeart/2008/layout/VerticalCurvedList"/>
    <dgm:cxn modelId="{74703C95-CE80-4B0E-BBD2-F9A1BE5E87A7}" type="presParOf" srcId="{4EFA44B0-BF6D-4AC2-948D-395F289AC426}" destId="{E4ECD458-EAC6-4883-B77B-5E2A7D2A2CD3}" srcOrd="3" destOrd="0" presId="urn:microsoft.com/office/officeart/2008/layout/VerticalCurvedList"/>
    <dgm:cxn modelId="{23FE1C97-3FE1-42F9-B262-5586D6E35BE0}" type="presParOf" srcId="{4EFA44B0-BF6D-4AC2-948D-395F289AC426}" destId="{9710936A-FA32-4D09-9402-19A37C30A67C}" srcOrd="4" destOrd="0" presId="urn:microsoft.com/office/officeart/2008/layout/VerticalCurvedList"/>
    <dgm:cxn modelId="{6A36462C-4B16-4051-9129-FDEA8EFA7C55}" type="presParOf" srcId="{9710936A-FA32-4D09-9402-19A37C30A67C}" destId="{6F09628E-3BA6-4BD6-A12B-B66C6E4ACD30}" srcOrd="0" destOrd="0" presId="urn:microsoft.com/office/officeart/2008/layout/VerticalCurvedList"/>
    <dgm:cxn modelId="{D15CFE72-AEC6-42D0-A191-EBD884256F2F}" type="presParOf" srcId="{4EFA44B0-BF6D-4AC2-948D-395F289AC426}" destId="{B8919351-842B-4528-A6A2-A48566216765}" srcOrd="5" destOrd="0" presId="urn:microsoft.com/office/officeart/2008/layout/VerticalCurvedList"/>
    <dgm:cxn modelId="{4FA4FA66-D491-455B-88F2-109AAD6D3E3A}" type="presParOf" srcId="{4EFA44B0-BF6D-4AC2-948D-395F289AC426}" destId="{03FDD6C8-13B7-4D78-AAF9-1060293A4C11}" srcOrd="6" destOrd="0" presId="urn:microsoft.com/office/officeart/2008/layout/VerticalCurvedList"/>
    <dgm:cxn modelId="{3E33C75F-1AD8-4361-8202-CDB0091D4614}" type="presParOf" srcId="{03FDD6C8-13B7-4D78-AAF9-1060293A4C11}" destId="{8F3916DC-5D66-4673-BCB6-0A97AF0F1533}" srcOrd="0" destOrd="0" presId="urn:microsoft.com/office/officeart/2008/layout/VerticalCurvedList"/>
    <dgm:cxn modelId="{041763C4-A099-492E-AE77-358402973FE4}" type="presParOf" srcId="{4EFA44B0-BF6D-4AC2-948D-395F289AC426}" destId="{8558E548-1A85-40D1-8EDC-460371D565BB}" srcOrd="7" destOrd="0" presId="urn:microsoft.com/office/officeart/2008/layout/VerticalCurvedList"/>
    <dgm:cxn modelId="{3A8DBA26-FE31-4A00-9318-6F1F357B90A8}" type="presParOf" srcId="{4EFA44B0-BF6D-4AC2-948D-395F289AC426}" destId="{3823603C-385A-4A95-BCE7-DF82AAE8CF59}" srcOrd="8" destOrd="0" presId="urn:microsoft.com/office/officeart/2008/layout/VerticalCurvedList"/>
    <dgm:cxn modelId="{E25E0048-C3CA-4F2B-B130-1C9931992BCC}" type="presParOf" srcId="{3823603C-385A-4A95-BCE7-DF82AAE8CF59}" destId="{4DE0DECF-D370-4101-9015-0F027B2B2B10}" srcOrd="0" destOrd="0" presId="urn:microsoft.com/office/officeart/2008/layout/VerticalCurvedList"/>
    <dgm:cxn modelId="{63F246B6-4A60-4345-BF8B-F9677203D846}" type="presParOf" srcId="{4EFA44B0-BF6D-4AC2-948D-395F289AC426}" destId="{44C5130A-ADCB-44C6-8650-63056B08959B}" srcOrd="9" destOrd="0" presId="urn:microsoft.com/office/officeart/2008/layout/VerticalCurvedList"/>
    <dgm:cxn modelId="{C2C3BB30-A277-430F-AC42-5231A68DD290}" type="presParOf" srcId="{4EFA44B0-BF6D-4AC2-948D-395F289AC426}" destId="{3B23EEC9-F63E-42B0-B259-CE1F96D12CBE}" srcOrd="10" destOrd="0" presId="urn:microsoft.com/office/officeart/2008/layout/VerticalCurvedList"/>
    <dgm:cxn modelId="{B4A2797B-375E-45E3-9AE4-18FF7C2B17B7}" type="presParOf" srcId="{3B23EEC9-F63E-42B0-B259-CE1F96D12CBE}" destId="{3BBFF847-AE66-4ED0-9909-F50A11CF1501}" srcOrd="0" destOrd="0" presId="urn:microsoft.com/office/officeart/2008/layout/VerticalCurvedList"/>
    <dgm:cxn modelId="{4F8E9CF2-09C1-48D2-9873-1D2195168AA9}" type="presParOf" srcId="{4EFA44B0-BF6D-4AC2-948D-395F289AC426}" destId="{0F35A25E-6F6C-467E-90A9-42897305951B}" srcOrd="11" destOrd="0" presId="urn:microsoft.com/office/officeart/2008/layout/VerticalCurvedList"/>
    <dgm:cxn modelId="{AF6F56E2-5E3A-4FE8-9A59-9F9D7D986D5F}" type="presParOf" srcId="{4EFA44B0-BF6D-4AC2-948D-395F289AC426}" destId="{EEE13A93-6913-48A6-B142-457AB1BF39B0}" srcOrd="12" destOrd="0" presId="urn:microsoft.com/office/officeart/2008/layout/VerticalCurvedList"/>
    <dgm:cxn modelId="{2C7412FD-0CC6-453D-B45B-65558D4F5BE4}" type="presParOf" srcId="{EEE13A93-6913-48A6-B142-457AB1BF39B0}" destId="{14DB0580-E693-4C15-A346-E2226C103C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EDD83-D9E5-4AFB-89BF-EE7936024E3C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029"/>
        </a:p>
      </dgm:t>
    </dgm:pt>
    <dgm:pt modelId="{ADA535E3-DC81-4F34-A23E-647099FB789C}">
      <dgm:prSet phldrT="[Text]" custT="1"/>
      <dgm:spPr/>
      <dgm:t>
        <a:bodyPr/>
        <a:lstStyle/>
        <a:p>
          <a:r>
            <a:rPr lang="en-029" sz="900" b="1" dirty="0" smtClean="0"/>
            <a:t>ABTAX Limited</a:t>
          </a:r>
          <a:endParaRPr lang="en-029" sz="900" dirty="0"/>
        </a:p>
      </dgm:t>
    </dgm:pt>
    <dgm:pt modelId="{81F2B680-1F54-4A45-8FF9-B1D6751D9973}" type="parTrans" cxnId="{447B913D-E2BB-4384-AE6E-077F35E2638D}">
      <dgm:prSet/>
      <dgm:spPr/>
      <dgm:t>
        <a:bodyPr/>
        <a:lstStyle/>
        <a:p>
          <a:endParaRPr lang="en-029" sz="900"/>
        </a:p>
      </dgm:t>
    </dgm:pt>
    <dgm:pt modelId="{F81301DE-653F-4F4C-956E-0E00E01D3D20}" type="sibTrans" cxnId="{447B913D-E2BB-4384-AE6E-077F35E2638D}">
      <dgm:prSet/>
      <dgm:spPr/>
      <dgm:t>
        <a:bodyPr/>
        <a:lstStyle/>
        <a:p>
          <a:endParaRPr lang="en-029" sz="900"/>
        </a:p>
      </dgm:t>
    </dgm:pt>
    <dgm:pt modelId="{82F6A379-FF15-471B-81F9-4903ADFE4B80}">
      <dgm:prSet/>
      <dgm:spPr/>
      <dgm:t>
        <a:bodyPr/>
        <a:lstStyle/>
        <a:p>
          <a:r>
            <a:rPr lang="en-029" b="1" dirty="0" smtClean="0"/>
            <a:t>Boldeck Jamaica Limited</a:t>
          </a:r>
        </a:p>
      </dgm:t>
    </dgm:pt>
    <dgm:pt modelId="{D395F290-A9EA-4954-B979-26CCDD900280}" type="parTrans" cxnId="{CBD6D7BB-DEF2-4652-AD34-2887568F7866}">
      <dgm:prSet/>
      <dgm:spPr/>
      <dgm:t>
        <a:bodyPr/>
        <a:lstStyle/>
        <a:p>
          <a:endParaRPr lang="en-029"/>
        </a:p>
      </dgm:t>
    </dgm:pt>
    <dgm:pt modelId="{35D5C129-893B-4A7C-85B1-C75A8CD0A974}" type="sibTrans" cxnId="{CBD6D7BB-DEF2-4652-AD34-2887568F7866}">
      <dgm:prSet/>
      <dgm:spPr/>
      <dgm:t>
        <a:bodyPr/>
        <a:lstStyle/>
        <a:p>
          <a:endParaRPr lang="en-029"/>
        </a:p>
      </dgm:t>
    </dgm:pt>
    <dgm:pt modelId="{BD32DE4C-A917-4205-9A3E-A478715C58C9}">
      <dgm:prSet/>
      <dgm:spPr/>
      <dgm:t>
        <a:bodyPr/>
        <a:lstStyle/>
        <a:p>
          <a:r>
            <a:rPr lang="en-029" b="1" dirty="0" smtClean="0"/>
            <a:t>BDO Management Consultants</a:t>
          </a:r>
        </a:p>
      </dgm:t>
    </dgm:pt>
    <dgm:pt modelId="{0C07C7BA-06FE-4A56-9451-67017656EFD2}" type="parTrans" cxnId="{956DCD05-A107-46A7-B357-064D47371519}">
      <dgm:prSet/>
      <dgm:spPr/>
      <dgm:t>
        <a:bodyPr/>
        <a:lstStyle/>
        <a:p>
          <a:endParaRPr lang="en-029"/>
        </a:p>
      </dgm:t>
    </dgm:pt>
    <dgm:pt modelId="{1BCB1629-C176-4B5B-A498-A8FC9397E458}" type="sibTrans" cxnId="{956DCD05-A107-46A7-B357-064D47371519}">
      <dgm:prSet/>
      <dgm:spPr/>
      <dgm:t>
        <a:bodyPr/>
        <a:lstStyle/>
        <a:p>
          <a:endParaRPr lang="en-029"/>
        </a:p>
      </dgm:t>
    </dgm:pt>
    <dgm:pt modelId="{097FC220-2EC2-4688-BF90-91193893F012}">
      <dgm:prSet/>
      <dgm:spPr/>
      <dgm:t>
        <a:bodyPr/>
        <a:lstStyle/>
        <a:p>
          <a:r>
            <a:rPr lang="en-029" b="1" dirty="0" smtClean="0"/>
            <a:t>DGS Chartered Accountants and Business Advisors</a:t>
          </a:r>
        </a:p>
      </dgm:t>
    </dgm:pt>
    <dgm:pt modelId="{A4062369-D6F9-4DBF-86FC-4436189D707A}" type="parTrans" cxnId="{433FF455-AC60-4A36-99F8-18E9C7EE03C9}">
      <dgm:prSet/>
      <dgm:spPr/>
      <dgm:t>
        <a:bodyPr/>
        <a:lstStyle/>
        <a:p>
          <a:endParaRPr lang="en-029"/>
        </a:p>
      </dgm:t>
    </dgm:pt>
    <dgm:pt modelId="{694725F0-DF94-4EF5-ADE1-7527814FC597}" type="sibTrans" cxnId="{433FF455-AC60-4A36-99F8-18E9C7EE03C9}">
      <dgm:prSet/>
      <dgm:spPr/>
      <dgm:t>
        <a:bodyPr/>
        <a:lstStyle/>
        <a:p>
          <a:endParaRPr lang="en-029"/>
        </a:p>
      </dgm:t>
    </dgm:pt>
    <dgm:pt modelId="{734259F0-9593-476C-996B-7BAC21C0D928}">
      <dgm:prSet/>
      <dgm:spPr/>
      <dgm:t>
        <a:bodyPr/>
        <a:lstStyle/>
        <a:p>
          <a:r>
            <a:rPr lang="en-029" b="1" dirty="0" smtClean="0"/>
            <a:t>Jamaica Business Development Corporation</a:t>
          </a:r>
        </a:p>
      </dgm:t>
    </dgm:pt>
    <dgm:pt modelId="{EF59C1CD-E880-48FC-8D4D-BD1F46A337F1}" type="parTrans" cxnId="{A5B7CBDE-81D3-4303-AA97-5301FBBC7FF8}">
      <dgm:prSet/>
      <dgm:spPr/>
      <dgm:t>
        <a:bodyPr/>
        <a:lstStyle/>
        <a:p>
          <a:endParaRPr lang="en-029"/>
        </a:p>
      </dgm:t>
    </dgm:pt>
    <dgm:pt modelId="{9E16A05F-5198-4094-A2C3-EE9790C9675D}" type="sibTrans" cxnId="{A5B7CBDE-81D3-4303-AA97-5301FBBC7FF8}">
      <dgm:prSet/>
      <dgm:spPr/>
      <dgm:t>
        <a:bodyPr/>
        <a:lstStyle/>
        <a:p>
          <a:endParaRPr lang="en-029"/>
        </a:p>
      </dgm:t>
    </dgm:pt>
    <dgm:pt modelId="{0EF37B42-916A-4617-97FF-03F5F643B0B4}">
      <dgm:prSet/>
      <dgm:spPr/>
      <dgm:t>
        <a:bodyPr/>
        <a:lstStyle/>
        <a:p>
          <a:r>
            <a:rPr lang="en-029" b="1" dirty="0" smtClean="0"/>
            <a:t>Jamaica Exporters' Association </a:t>
          </a:r>
        </a:p>
      </dgm:t>
    </dgm:pt>
    <dgm:pt modelId="{02BE613D-1831-4F69-9C08-2613D9C79E01}" type="parTrans" cxnId="{6FA08226-5F98-4368-91F0-BD5599E3AD59}">
      <dgm:prSet/>
      <dgm:spPr/>
      <dgm:t>
        <a:bodyPr/>
        <a:lstStyle/>
        <a:p>
          <a:endParaRPr lang="en-029"/>
        </a:p>
      </dgm:t>
    </dgm:pt>
    <dgm:pt modelId="{2FF16867-7F75-49B0-BC57-1EB4046F5472}" type="sibTrans" cxnId="{6FA08226-5F98-4368-91F0-BD5599E3AD59}">
      <dgm:prSet/>
      <dgm:spPr/>
      <dgm:t>
        <a:bodyPr/>
        <a:lstStyle/>
        <a:p>
          <a:endParaRPr lang="en-029"/>
        </a:p>
      </dgm:t>
    </dgm:pt>
    <dgm:pt modelId="{F3CF7759-7B47-431E-B24C-3B8BD9EFC5B3}">
      <dgm:prSet/>
      <dgm:spPr/>
      <dgm:t>
        <a:bodyPr/>
        <a:lstStyle/>
        <a:p>
          <a:r>
            <a:rPr lang="en-029" b="1" dirty="0" smtClean="0"/>
            <a:t>University of Technology (UTECH)</a:t>
          </a:r>
        </a:p>
      </dgm:t>
    </dgm:pt>
    <dgm:pt modelId="{AF228795-618D-41A2-BF08-61F92BA3F506}" type="parTrans" cxnId="{692C6B68-8AD0-4AD4-B9E2-EB5EC3EB1E29}">
      <dgm:prSet/>
      <dgm:spPr/>
      <dgm:t>
        <a:bodyPr/>
        <a:lstStyle/>
        <a:p>
          <a:endParaRPr lang="en-029"/>
        </a:p>
      </dgm:t>
    </dgm:pt>
    <dgm:pt modelId="{76D60888-2533-4423-85F4-65A327A5997A}" type="sibTrans" cxnId="{692C6B68-8AD0-4AD4-B9E2-EB5EC3EB1E29}">
      <dgm:prSet/>
      <dgm:spPr/>
      <dgm:t>
        <a:bodyPr/>
        <a:lstStyle/>
        <a:p>
          <a:endParaRPr lang="en-029"/>
        </a:p>
      </dgm:t>
    </dgm:pt>
    <dgm:pt modelId="{A82B3AE7-B0D7-424A-8EF2-F8420A447618}" type="pres">
      <dgm:prSet presAssocID="{993EDD83-D9E5-4AFB-89BF-EE7936024E3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029"/>
        </a:p>
      </dgm:t>
    </dgm:pt>
    <dgm:pt modelId="{34E837AA-38BB-4358-9823-3677E55BA009}" type="pres">
      <dgm:prSet presAssocID="{ADA535E3-DC81-4F34-A23E-647099FB789C}" presName="composite" presStyleCnt="0"/>
      <dgm:spPr/>
    </dgm:pt>
    <dgm:pt modelId="{0F0DA66F-0DDD-47AB-AA16-B59BDEC3CA4E}" type="pres">
      <dgm:prSet presAssocID="{ADA535E3-DC81-4F34-A23E-647099FB789C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97DFCF83-BF7F-4DD1-BA3C-5DE53E1070CE}" type="pres">
      <dgm:prSet presAssocID="{ADA535E3-DC81-4F34-A23E-647099FB789C}" presName="Accent1" presStyleLbl="parChTrans1D1" presStyleIdx="0" presStyleCnt="7"/>
      <dgm:spPr/>
    </dgm:pt>
    <dgm:pt modelId="{861E8E82-94FC-4677-AF7F-160374A856BA}" type="pres">
      <dgm:prSet presAssocID="{ADA535E3-DC81-4F34-A23E-647099FB789C}" presName="Image" presStyleLbl="alignImgPlace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7" t="23505" r="4491" b="13322"/>
          </a:stretch>
        </a:blipFill>
      </dgm:spPr>
    </dgm:pt>
    <dgm:pt modelId="{E9178415-5F3F-4CA4-BA66-4169CA84BD0A}" type="pres">
      <dgm:prSet presAssocID="{F81301DE-653F-4F4C-956E-0E00E01D3D20}" presName="sibTrans" presStyleCnt="0"/>
      <dgm:spPr/>
    </dgm:pt>
    <dgm:pt modelId="{20A6DB0C-3F39-46F2-8CD6-CED1EEB25971}" type="pres">
      <dgm:prSet presAssocID="{82F6A379-FF15-471B-81F9-4903ADFE4B80}" presName="composite" presStyleCnt="0"/>
      <dgm:spPr/>
    </dgm:pt>
    <dgm:pt modelId="{27A7606D-BD35-4423-8489-8F02C15C98CF}" type="pres">
      <dgm:prSet presAssocID="{82F6A379-FF15-471B-81F9-4903ADFE4B80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A0530545-347F-4C7B-ACB3-D65AC76E1703}" type="pres">
      <dgm:prSet presAssocID="{82F6A379-FF15-471B-81F9-4903ADFE4B80}" presName="Accent1" presStyleLbl="parChTrans1D1" presStyleIdx="1" presStyleCnt="7"/>
      <dgm:spPr/>
    </dgm:pt>
    <dgm:pt modelId="{E1F5CA61-BA9E-44AB-AFC9-5110AF1F7E34}" type="pres">
      <dgm:prSet presAssocID="{82F6A379-FF15-471B-81F9-4903ADFE4B80}" presName="Image" presStyleLbl="alignImgPlace1" presStyleIdx="1" presStyleCnt="7" custLinFactNeighborX="65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58" t="15936" r="-131569" b="-6218"/>
          </a:stretch>
        </a:blipFill>
      </dgm:spPr>
    </dgm:pt>
    <dgm:pt modelId="{717A96BB-74E6-4879-92DC-8BC007AD1B46}" type="pres">
      <dgm:prSet presAssocID="{35D5C129-893B-4A7C-85B1-C75A8CD0A974}" presName="sibTrans" presStyleCnt="0"/>
      <dgm:spPr/>
    </dgm:pt>
    <dgm:pt modelId="{9FE5623E-545D-4E05-8B5B-04E0FA72C121}" type="pres">
      <dgm:prSet presAssocID="{BD32DE4C-A917-4205-9A3E-A478715C58C9}" presName="composite" presStyleCnt="0"/>
      <dgm:spPr/>
    </dgm:pt>
    <dgm:pt modelId="{D8FDA587-A103-430A-8B75-F37BD8FA26C3}" type="pres">
      <dgm:prSet presAssocID="{BD32DE4C-A917-4205-9A3E-A478715C58C9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D9441C5A-646D-4258-BA8C-92915F61B6C3}" type="pres">
      <dgm:prSet presAssocID="{BD32DE4C-A917-4205-9A3E-A478715C58C9}" presName="Accent1" presStyleLbl="parChTrans1D1" presStyleIdx="2" presStyleCnt="7"/>
      <dgm:spPr/>
    </dgm:pt>
    <dgm:pt modelId="{18A307C1-7341-4A2C-8C07-B27CF08B532E}" type="pres">
      <dgm:prSet presAssocID="{BD32DE4C-A917-4205-9A3E-A478715C58C9}" presName="Image" presStyleLbl="alignImgPlace1" presStyleIdx="2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1" t="13141" r="10929" b="1"/>
          </a:stretch>
        </a:blipFill>
      </dgm:spPr>
    </dgm:pt>
    <dgm:pt modelId="{5EF205F5-9BA6-4B33-B246-B526B064F41C}" type="pres">
      <dgm:prSet presAssocID="{1BCB1629-C176-4B5B-A498-A8FC9397E458}" presName="sibTrans" presStyleCnt="0"/>
      <dgm:spPr/>
    </dgm:pt>
    <dgm:pt modelId="{A4CF0307-BD64-4B3F-82DF-3E68B6CE14C9}" type="pres">
      <dgm:prSet presAssocID="{097FC220-2EC2-4688-BF90-91193893F012}" presName="composite" presStyleCnt="0"/>
      <dgm:spPr/>
    </dgm:pt>
    <dgm:pt modelId="{F54452B0-F7D9-4261-9805-35EED5D853C4}" type="pres">
      <dgm:prSet presAssocID="{097FC220-2EC2-4688-BF90-91193893F012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58B0464D-80AB-44F0-9A97-612695F2E58B}" type="pres">
      <dgm:prSet presAssocID="{097FC220-2EC2-4688-BF90-91193893F012}" presName="Accent1" presStyleLbl="parChTrans1D1" presStyleIdx="3" presStyleCnt="7"/>
      <dgm:spPr/>
    </dgm:pt>
    <dgm:pt modelId="{C44573FF-1FCA-4568-850A-F3CA2751DBC7}" type="pres">
      <dgm:prSet presAssocID="{097FC220-2EC2-4688-BF90-91193893F012}" presName="Image" presStyleLbl="alignImgPlace1" presStyleIdx="3" presStyleCnt="7" custScaleY="10815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60" t="8913" r="28618" b="1425"/>
          </a:stretch>
        </a:blipFill>
      </dgm:spPr>
    </dgm:pt>
    <dgm:pt modelId="{70B3C36E-2D99-4A83-A65C-5E497D88B260}" type="pres">
      <dgm:prSet presAssocID="{694725F0-DF94-4EF5-ADE1-7527814FC597}" presName="sibTrans" presStyleCnt="0"/>
      <dgm:spPr/>
    </dgm:pt>
    <dgm:pt modelId="{E1519197-14FC-428C-8D63-2C117DE11947}" type="pres">
      <dgm:prSet presAssocID="{734259F0-9593-476C-996B-7BAC21C0D928}" presName="composite" presStyleCnt="0"/>
      <dgm:spPr/>
    </dgm:pt>
    <dgm:pt modelId="{35E09182-E516-45DB-8430-738FEAFD45F1}" type="pres">
      <dgm:prSet presAssocID="{734259F0-9593-476C-996B-7BAC21C0D928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CF78BBA3-A3A8-4F61-A679-3AC444A091A0}" type="pres">
      <dgm:prSet presAssocID="{734259F0-9593-476C-996B-7BAC21C0D928}" presName="Accent1" presStyleLbl="parChTrans1D1" presStyleIdx="4" presStyleCnt="7"/>
      <dgm:spPr/>
    </dgm:pt>
    <dgm:pt modelId="{463AC4AA-9E46-4AB3-BA41-A6D20E767CA9}" type="pres">
      <dgm:prSet presAssocID="{734259F0-9593-476C-996B-7BAC21C0D928}" presName="Image" presStyleLbl="alignImgPlace1" presStyleIdx="4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710" t="10919" r="29165" b="-3462"/>
          </a:stretch>
        </a:blipFill>
      </dgm:spPr>
    </dgm:pt>
    <dgm:pt modelId="{27807F49-1411-4911-80D2-8C77735D24D7}" type="pres">
      <dgm:prSet presAssocID="{9E16A05F-5198-4094-A2C3-EE9790C9675D}" presName="sibTrans" presStyleCnt="0"/>
      <dgm:spPr/>
    </dgm:pt>
    <dgm:pt modelId="{C636054F-A0C7-4613-8D37-119B92AE68E0}" type="pres">
      <dgm:prSet presAssocID="{0EF37B42-916A-4617-97FF-03F5F643B0B4}" presName="composite" presStyleCnt="0"/>
      <dgm:spPr/>
    </dgm:pt>
    <dgm:pt modelId="{70166EB2-8235-4131-A822-320F9A1A382D}" type="pres">
      <dgm:prSet presAssocID="{0EF37B42-916A-4617-97FF-03F5F643B0B4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DD3BFB9D-26D1-448B-88BC-4F8882387A7E}" type="pres">
      <dgm:prSet presAssocID="{0EF37B42-916A-4617-97FF-03F5F643B0B4}" presName="Accent1" presStyleLbl="parChTrans1D1" presStyleIdx="5" presStyleCnt="7"/>
      <dgm:spPr/>
    </dgm:pt>
    <dgm:pt modelId="{5633F639-F493-45AC-83B5-228DCB810A3B}" type="pres">
      <dgm:prSet presAssocID="{0EF37B42-916A-4617-97FF-03F5F643B0B4}" presName="Image" presStyleLbl="alignImgPlace1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321" t="13498" r="26903" b="-234"/>
          </a:stretch>
        </a:blipFill>
      </dgm:spPr>
    </dgm:pt>
    <dgm:pt modelId="{2786EC6C-B2BC-48BF-A425-2B4176F3B8E7}" type="pres">
      <dgm:prSet presAssocID="{2FF16867-7F75-49B0-BC57-1EB4046F5472}" presName="sibTrans" presStyleCnt="0"/>
      <dgm:spPr/>
    </dgm:pt>
    <dgm:pt modelId="{B2EBF475-6E2D-4941-8A91-45C9FBC997DB}" type="pres">
      <dgm:prSet presAssocID="{F3CF7759-7B47-431E-B24C-3B8BD9EFC5B3}" presName="composite" presStyleCnt="0"/>
      <dgm:spPr/>
    </dgm:pt>
    <dgm:pt modelId="{75AC8912-674E-4610-A2D9-3273F045663D}" type="pres">
      <dgm:prSet presAssocID="{F3CF7759-7B47-431E-B24C-3B8BD9EFC5B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31CB1FD5-690E-44B1-9AD8-19E8C6704C44}" type="pres">
      <dgm:prSet presAssocID="{F3CF7759-7B47-431E-B24C-3B8BD9EFC5B3}" presName="Accent1" presStyleLbl="parChTrans1D1" presStyleIdx="6" presStyleCnt="7"/>
      <dgm:spPr/>
    </dgm:pt>
    <dgm:pt modelId="{196099A6-D9AD-468E-8EFC-76DD78128ABD}" type="pres">
      <dgm:prSet presAssocID="{F3CF7759-7B47-431E-B24C-3B8BD9EFC5B3}" presName="Image" presStyleLbl="alignImgPlace1" presStyleIdx="6" presStyleCnt="7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548" t="15334" r="40982" b="-1590"/>
          </a:stretch>
        </a:blipFill>
      </dgm:spPr>
    </dgm:pt>
  </dgm:ptLst>
  <dgm:cxnLst>
    <dgm:cxn modelId="{868D7EB1-9E4D-4B67-84C2-02D60B29735F}" type="presOf" srcId="{0EF37B42-916A-4617-97FF-03F5F643B0B4}" destId="{70166EB2-8235-4131-A822-320F9A1A382D}" srcOrd="0" destOrd="0" presId="urn:microsoft.com/office/officeart/2011/layout/Picture Frame"/>
    <dgm:cxn modelId="{433FF455-AC60-4A36-99F8-18E9C7EE03C9}" srcId="{993EDD83-D9E5-4AFB-89BF-EE7936024E3C}" destId="{097FC220-2EC2-4688-BF90-91193893F012}" srcOrd="3" destOrd="0" parTransId="{A4062369-D6F9-4DBF-86FC-4436189D707A}" sibTransId="{694725F0-DF94-4EF5-ADE1-7527814FC597}"/>
    <dgm:cxn modelId="{447B913D-E2BB-4384-AE6E-077F35E2638D}" srcId="{993EDD83-D9E5-4AFB-89BF-EE7936024E3C}" destId="{ADA535E3-DC81-4F34-A23E-647099FB789C}" srcOrd="0" destOrd="0" parTransId="{81F2B680-1F54-4A45-8FF9-B1D6751D9973}" sibTransId="{F81301DE-653F-4F4C-956E-0E00E01D3D20}"/>
    <dgm:cxn modelId="{0EEA630D-ECC1-405D-B202-E03EBF4AF79A}" type="presOf" srcId="{734259F0-9593-476C-996B-7BAC21C0D928}" destId="{35E09182-E516-45DB-8430-738FEAFD45F1}" srcOrd="0" destOrd="0" presId="urn:microsoft.com/office/officeart/2011/layout/Picture Frame"/>
    <dgm:cxn modelId="{956DCD05-A107-46A7-B357-064D47371519}" srcId="{993EDD83-D9E5-4AFB-89BF-EE7936024E3C}" destId="{BD32DE4C-A917-4205-9A3E-A478715C58C9}" srcOrd="2" destOrd="0" parTransId="{0C07C7BA-06FE-4A56-9451-67017656EFD2}" sibTransId="{1BCB1629-C176-4B5B-A498-A8FC9397E458}"/>
    <dgm:cxn modelId="{A5B7CBDE-81D3-4303-AA97-5301FBBC7FF8}" srcId="{993EDD83-D9E5-4AFB-89BF-EE7936024E3C}" destId="{734259F0-9593-476C-996B-7BAC21C0D928}" srcOrd="4" destOrd="0" parTransId="{EF59C1CD-E880-48FC-8D4D-BD1F46A337F1}" sibTransId="{9E16A05F-5198-4094-A2C3-EE9790C9675D}"/>
    <dgm:cxn modelId="{26AC47A4-0337-4673-8E35-26538F27F383}" type="presOf" srcId="{097FC220-2EC2-4688-BF90-91193893F012}" destId="{F54452B0-F7D9-4261-9805-35EED5D853C4}" srcOrd="0" destOrd="0" presId="urn:microsoft.com/office/officeart/2011/layout/Picture Frame"/>
    <dgm:cxn modelId="{9D99D4B6-2EC8-433A-A464-D412641A303F}" type="presOf" srcId="{F3CF7759-7B47-431E-B24C-3B8BD9EFC5B3}" destId="{75AC8912-674E-4610-A2D9-3273F045663D}" srcOrd="0" destOrd="0" presId="urn:microsoft.com/office/officeart/2011/layout/Picture Frame"/>
    <dgm:cxn modelId="{6FA08226-5F98-4368-91F0-BD5599E3AD59}" srcId="{993EDD83-D9E5-4AFB-89BF-EE7936024E3C}" destId="{0EF37B42-916A-4617-97FF-03F5F643B0B4}" srcOrd="5" destOrd="0" parTransId="{02BE613D-1831-4F69-9C08-2613D9C79E01}" sibTransId="{2FF16867-7F75-49B0-BC57-1EB4046F5472}"/>
    <dgm:cxn modelId="{CBD6D7BB-DEF2-4652-AD34-2887568F7866}" srcId="{993EDD83-D9E5-4AFB-89BF-EE7936024E3C}" destId="{82F6A379-FF15-471B-81F9-4903ADFE4B80}" srcOrd="1" destOrd="0" parTransId="{D395F290-A9EA-4954-B979-26CCDD900280}" sibTransId="{35D5C129-893B-4A7C-85B1-C75A8CD0A974}"/>
    <dgm:cxn modelId="{F7A4AFDB-6F20-4B56-A345-8E524A3042BD}" type="presOf" srcId="{BD32DE4C-A917-4205-9A3E-A478715C58C9}" destId="{D8FDA587-A103-430A-8B75-F37BD8FA26C3}" srcOrd="0" destOrd="0" presId="urn:microsoft.com/office/officeart/2011/layout/Picture Frame"/>
    <dgm:cxn modelId="{1F1AD17F-40DC-47D2-BCE0-4B377600E198}" type="presOf" srcId="{ADA535E3-DC81-4F34-A23E-647099FB789C}" destId="{0F0DA66F-0DDD-47AB-AA16-B59BDEC3CA4E}" srcOrd="0" destOrd="0" presId="urn:microsoft.com/office/officeart/2011/layout/Picture Frame"/>
    <dgm:cxn modelId="{02ECE0B4-A07E-492E-98F6-5AD516B45446}" type="presOf" srcId="{82F6A379-FF15-471B-81F9-4903ADFE4B80}" destId="{27A7606D-BD35-4423-8489-8F02C15C98CF}" srcOrd="0" destOrd="0" presId="urn:microsoft.com/office/officeart/2011/layout/Picture Frame"/>
    <dgm:cxn modelId="{B047D431-14A7-466C-86FA-7C0DCCD64A70}" type="presOf" srcId="{993EDD83-D9E5-4AFB-89BF-EE7936024E3C}" destId="{A82B3AE7-B0D7-424A-8EF2-F8420A447618}" srcOrd="0" destOrd="0" presId="urn:microsoft.com/office/officeart/2011/layout/Picture Frame"/>
    <dgm:cxn modelId="{692C6B68-8AD0-4AD4-B9E2-EB5EC3EB1E29}" srcId="{993EDD83-D9E5-4AFB-89BF-EE7936024E3C}" destId="{F3CF7759-7B47-431E-B24C-3B8BD9EFC5B3}" srcOrd="6" destOrd="0" parTransId="{AF228795-618D-41A2-BF08-61F92BA3F506}" sibTransId="{76D60888-2533-4423-85F4-65A327A5997A}"/>
    <dgm:cxn modelId="{BA6424AF-5051-4B2B-A51D-8BCFB22436D5}" type="presParOf" srcId="{A82B3AE7-B0D7-424A-8EF2-F8420A447618}" destId="{34E837AA-38BB-4358-9823-3677E55BA009}" srcOrd="0" destOrd="0" presId="urn:microsoft.com/office/officeart/2011/layout/Picture Frame"/>
    <dgm:cxn modelId="{25C56F83-9DC4-4F9C-9B6B-15F748344D02}" type="presParOf" srcId="{34E837AA-38BB-4358-9823-3677E55BA009}" destId="{0F0DA66F-0DDD-47AB-AA16-B59BDEC3CA4E}" srcOrd="0" destOrd="0" presId="urn:microsoft.com/office/officeart/2011/layout/Picture Frame"/>
    <dgm:cxn modelId="{0BF072CC-E2D0-4C9F-8730-FCD7C3E48BB2}" type="presParOf" srcId="{34E837AA-38BB-4358-9823-3677E55BA009}" destId="{97DFCF83-BF7F-4DD1-BA3C-5DE53E1070CE}" srcOrd="1" destOrd="0" presId="urn:microsoft.com/office/officeart/2011/layout/Picture Frame"/>
    <dgm:cxn modelId="{3333967E-6498-4781-A0FA-34B73134CB00}" type="presParOf" srcId="{34E837AA-38BB-4358-9823-3677E55BA009}" destId="{861E8E82-94FC-4677-AF7F-160374A856BA}" srcOrd="2" destOrd="0" presId="urn:microsoft.com/office/officeart/2011/layout/Picture Frame"/>
    <dgm:cxn modelId="{BD5E8907-5972-4B55-9946-299E01410026}" type="presParOf" srcId="{A82B3AE7-B0D7-424A-8EF2-F8420A447618}" destId="{E9178415-5F3F-4CA4-BA66-4169CA84BD0A}" srcOrd="1" destOrd="0" presId="urn:microsoft.com/office/officeart/2011/layout/Picture Frame"/>
    <dgm:cxn modelId="{95E47520-1D4C-4535-88AD-4420C786DDA6}" type="presParOf" srcId="{A82B3AE7-B0D7-424A-8EF2-F8420A447618}" destId="{20A6DB0C-3F39-46F2-8CD6-CED1EEB25971}" srcOrd="2" destOrd="0" presId="urn:microsoft.com/office/officeart/2011/layout/Picture Frame"/>
    <dgm:cxn modelId="{B49D59CB-9765-40FC-A8FC-DACD799AD90E}" type="presParOf" srcId="{20A6DB0C-3F39-46F2-8CD6-CED1EEB25971}" destId="{27A7606D-BD35-4423-8489-8F02C15C98CF}" srcOrd="0" destOrd="0" presId="urn:microsoft.com/office/officeart/2011/layout/Picture Frame"/>
    <dgm:cxn modelId="{E48963AB-D002-4C88-967C-DE69C94D50C3}" type="presParOf" srcId="{20A6DB0C-3F39-46F2-8CD6-CED1EEB25971}" destId="{A0530545-347F-4C7B-ACB3-D65AC76E1703}" srcOrd="1" destOrd="0" presId="urn:microsoft.com/office/officeart/2011/layout/Picture Frame"/>
    <dgm:cxn modelId="{0627A1BC-AC2D-4CA2-9572-06838EFE9671}" type="presParOf" srcId="{20A6DB0C-3F39-46F2-8CD6-CED1EEB25971}" destId="{E1F5CA61-BA9E-44AB-AFC9-5110AF1F7E34}" srcOrd="2" destOrd="0" presId="urn:microsoft.com/office/officeart/2011/layout/Picture Frame"/>
    <dgm:cxn modelId="{715D9EA7-E261-4D38-A772-D016F24008FD}" type="presParOf" srcId="{A82B3AE7-B0D7-424A-8EF2-F8420A447618}" destId="{717A96BB-74E6-4879-92DC-8BC007AD1B46}" srcOrd="3" destOrd="0" presId="urn:microsoft.com/office/officeart/2011/layout/Picture Frame"/>
    <dgm:cxn modelId="{20C90031-A64B-4F48-B15A-3A23B939BACC}" type="presParOf" srcId="{A82B3AE7-B0D7-424A-8EF2-F8420A447618}" destId="{9FE5623E-545D-4E05-8B5B-04E0FA72C121}" srcOrd="4" destOrd="0" presId="urn:microsoft.com/office/officeart/2011/layout/Picture Frame"/>
    <dgm:cxn modelId="{4BF0CFD1-720E-4C40-81B6-1AB03180840C}" type="presParOf" srcId="{9FE5623E-545D-4E05-8B5B-04E0FA72C121}" destId="{D8FDA587-A103-430A-8B75-F37BD8FA26C3}" srcOrd="0" destOrd="0" presId="urn:microsoft.com/office/officeart/2011/layout/Picture Frame"/>
    <dgm:cxn modelId="{9F1EF55D-7DC1-431F-98C8-909FD0CE642C}" type="presParOf" srcId="{9FE5623E-545D-4E05-8B5B-04E0FA72C121}" destId="{D9441C5A-646D-4258-BA8C-92915F61B6C3}" srcOrd="1" destOrd="0" presId="urn:microsoft.com/office/officeart/2011/layout/Picture Frame"/>
    <dgm:cxn modelId="{346E6ADC-1474-4D6B-87A8-B86CD000F018}" type="presParOf" srcId="{9FE5623E-545D-4E05-8B5B-04E0FA72C121}" destId="{18A307C1-7341-4A2C-8C07-B27CF08B532E}" srcOrd="2" destOrd="0" presId="urn:microsoft.com/office/officeart/2011/layout/Picture Frame"/>
    <dgm:cxn modelId="{4C9F9AD8-9548-422D-80A0-BE46EA33D05E}" type="presParOf" srcId="{A82B3AE7-B0D7-424A-8EF2-F8420A447618}" destId="{5EF205F5-9BA6-4B33-B246-B526B064F41C}" srcOrd="5" destOrd="0" presId="urn:microsoft.com/office/officeart/2011/layout/Picture Frame"/>
    <dgm:cxn modelId="{A1CF1CB5-FFAB-4591-9286-A8E3098C971C}" type="presParOf" srcId="{A82B3AE7-B0D7-424A-8EF2-F8420A447618}" destId="{A4CF0307-BD64-4B3F-82DF-3E68B6CE14C9}" srcOrd="6" destOrd="0" presId="urn:microsoft.com/office/officeart/2011/layout/Picture Frame"/>
    <dgm:cxn modelId="{5B482048-6982-4679-80AF-D9C65FD225D6}" type="presParOf" srcId="{A4CF0307-BD64-4B3F-82DF-3E68B6CE14C9}" destId="{F54452B0-F7D9-4261-9805-35EED5D853C4}" srcOrd="0" destOrd="0" presId="urn:microsoft.com/office/officeart/2011/layout/Picture Frame"/>
    <dgm:cxn modelId="{B47BF829-5442-4C5E-B83D-941269CD43F6}" type="presParOf" srcId="{A4CF0307-BD64-4B3F-82DF-3E68B6CE14C9}" destId="{58B0464D-80AB-44F0-9A97-612695F2E58B}" srcOrd="1" destOrd="0" presId="urn:microsoft.com/office/officeart/2011/layout/Picture Frame"/>
    <dgm:cxn modelId="{BE05588C-FDF8-4DC4-A182-E077385DCD22}" type="presParOf" srcId="{A4CF0307-BD64-4B3F-82DF-3E68B6CE14C9}" destId="{C44573FF-1FCA-4568-850A-F3CA2751DBC7}" srcOrd="2" destOrd="0" presId="urn:microsoft.com/office/officeart/2011/layout/Picture Frame"/>
    <dgm:cxn modelId="{032EA617-F21D-46BB-A751-6829296FCC24}" type="presParOf" srcId="{A82B3AE7-B0D7-424A-8EF2-F8420A447618}" destId="{70B3C36E-2D99-4A83-A65C-5E497D88B260}" srcOrd="7" destOrd="0" presId="urn:microsoft.com/office/officeart/2011/layout/Picture Frame"/>
    <dgm:cxn modelId="{389165A4-B997-4BA6-9264-F8825925146E}" type="presParOf" srcId="{A82B3AE7-B0D7-424A-8EF2-F8420A447618}" destId="{E1519197-14FC-428C-8D63-2C117DE11947}" srcOrd="8" destOrd="0" presId="urn:microsoft.com/office/officeart/2011/layout/Picture Frame"/>
    <dgm:cxn modelId="{8188D02C-AC1D-41C2-8990-69A99A880867}" type="presParOf" srcId="{E1519197-14FC-428C-8D63-2C117DE11947}" destId="{35E09182-E516-45DB-8430-738FEAFD45F1}" srcOrd="0" destOrd="0" presId="urn:microsoft.com/office/officeart/2011/layout/Picture Frame"/>
    <dgm:cxn modelId="{BB775A75-F12F-455E-8D2F-02C1A4A3C1A5}" type="presParOf" srcId="{E1519197-14FC-428C-8D63-2C117DE11947}" destId="{CF78BBA3-A3A8-4F61-A679-3AC444A091A0}" srcOrd="1" destOrd="0" presId="urn:microsoft.com/office/officeart/2011/layout/Picture Frame"/>
    <dgm:cxn modelId="{7BDDE433-6670-4256-A4AF-C481D872A291}" type="presParOf" srcId="{E1519197-14FC-428C-8D63-2C117DE11947}" destId="{463AC4AA-9E46-4AB3-BA41-A6D20E767CA9}" srcOrd="2" destOrd="0" presId="urn:microsoft.com/office/officeart/2011/layout/Picture Frame"/>
    <dgm:cxn modelId="{1AC894AD-4611-4757-99D2-70F3722054D3}" type="presParOf" srcId="{A82B3AE7-B0D7-424A-8EF2-F8420A447618}" destId="{27807F49-1411-4911-80D2-8C77735D24D7}" srcOrd="9" destOrd="0" presId="urn:microsoft.com/office/officeart/2011/layout/Picture Frame"/>
    <dgm:cxn modelId="{DC56BDBE-E361-4077-BC10-79F7679081F1}" type="presParOf" srcId="{A82B3AE7-B0D7-424A-8EF2-F8420A447618}" destId="{C636054F-A0C7-4613-8D37-119B92AE68E0}" srcOrd="10" destOrd="0" presId="urn:microsoft.com/office/officeart/2011/layout/Picture Frame"/>
    <dgm:cxn modelId="{358FE89A-71DF-46C8-8877-B7F33B273A2E}" type="presParOf" srcId="{C636054F-A0C7-4613-8D37-119B92AE68E0}" destId="{70166EB2-8235-4131-A822-320F9A1A382D}" srcOrd="0" destOrd="0" presId="urn:microsoft.com/office/officeart/2011/layout/Picture Frame"/>
    <dgm:cxn modelId="{E56150D7-7D26-4D27-B84A-22CEE44295D2}" type="presParOf" srcId="{C636054F-A0C7-4613-8D37-119B92AE68E0}" destId="{DD3BFB9D-26D1-448B-88BC-4F8882387A7E}" srcOrd="1" destOrd="0" presId="urn:microsoft.com/office/officeart/2011/layout/Picture Frame"/>
    <dgm:cxn modelId="{964CF464-F6C0-4C13-AD5F-9BFB928FCC03}" type="presParOf" srcId="{C636054F-A0C7-4613-8D37-119B92AE68E0}" destId="{5633F639-F493-45AC-83B5-228DCB810A3B}" srcOrd="2" destOrd="0" presId="urn:microsoft.com/office/officeart/2011/layout/Picture Frame"/>
    <dgm:cxn modelId="{31ECD417-875B-4120-A847-2692EB6B395D}" type="presParOf" srcId="{A82B3AE7-B0D7-424A-8EF2-F8420A447618}" destId="{2786EC6C-B2BC-48BF-A425-2B4176F3B8E7}" srcOrd="11" destOrd="0" presId="urn:microsoft.com/office/officeart/2011/layout/Picture Frame"/>
    <dgm:cxn modelId="{F82B4ED2-2E54-4D9F-B5AD-E14BBA6ADEEA}" type="presParOf" srcId="{A82B3AE7-B0D7-424A-8EF2-F8420A447618}" destId="{B2EBF475-6E2D-4941-8A91-45C9FBC997DB}" srcOrd="12" destOrd="0" presId="urn:microsoft.com/office/officeart/2011/layout/Picture Frame"/>
    <dgm:cxn modelId="{A4CF98FA-04CC-4100-92CE-A663FF1EFD3C}" type="presParOf" srcId="{B2EBF475-6E2D-4941-8A91-45C9FBC997DB}" destId="{75AC8912-674E-4610-A2D9-3273F045663D}" srcOrd="0" destOrd="0" presId="urn:microsoft.com/office/officeart/2011/layout/Picture Frame"/>
    <dgm:cxn modelId="{BC2950D7-7343-4CDC-B3B0-9B255EFCDABD}" type="presParOf" srcId="{B2EBF475-6E2D-4941-8A91-45C9FBC997DB}" destId="{31CB1FD5-690E-44B1-9AD8-19E8C6704C44}" srcOrd="1" destOrd="0" presId="urn:microsoft.com/office/officeart/2011/layout/Picture Frame"/>
    <dgm:cxn modelId="{AE37FDA0-45D9-4EA5-BD47-CD5D4B9F136C}" type="presParOf" srcId="{B2EBF475-6E2D-4941-8A91-45C9FBC997DB}" destId="{196099A6-D9AD-468E-8EFC-76DD78128AB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0CB79-D0D5-48BF-AACB-A5E29A37BB2E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029"/>
        </a:p>
      </dgm:t>
    </dgm:pt>
    <dgm:pt modelId="{BD63CCDA-A89D-470A-801A-C3748DBEBC05}">
      <dgm:prSet phldrT="[Text]" custT="1"/>
      <dgm:spPr/>
      <dgm:t>
        <a:bodyPr/>
        <a:lstStyle/>
        <a:p>
          <a:r>
            <a:rPr lang="en-029" sz="2000" b="1" dirty="0" smtClean="0">
              <a:solidFill>
                <a:schemeClr val="tx1"/>
              </a:solidFill>
            </a:rPr>
            <a:t>Business</a:t>
          </a:r>
          <a:endParaRPr lang="en-029" sz="2000" b="1" dirty="0">
            <a:solidFill>
              <a:schemeClr val="tx1"/>
            </a:solidFill>
          </a:endParaRPr>
        </a:p>
      </dgm:t>
    </dgm:pt>
    <dgm:pt modelId="{ACDC5292-309F-490A-8A22-27A11D052857}" type="parTrans" cxnId="{598746D4-7358-4A72-A1FD-0C6558EEE25C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E0EA3389-17A2-4E1C-938C-B76CA23E9982}" type="sibTrans" cxnId="{598746D4-7358-4A72-A1FD-0C6558EEE25C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BDA88EB9-E874-48AA-989E-5849067D75F7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Agro-processing</a:t>
          </a:r>
          <a:endParaRPr lang="en-029" dirty="0">
            <a:solidFill>
              <a:schemeClr val="tx1"/>
            </a:solidFill>
          </a:endParaRPr>
        </a:p>
      </dgm:t>
    </dgm:pt>
    <dgm:pt modelId="{5E72A01C-6611-482A-8EA9-BC9DC5DFAD7E}" type="parTrans" cxnId="{66332DB5-9E40-41AD-8B9F-5EE73CC140B9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E43F4AE6-422E-4290-A8C0-CE182C58443A}" type="sibTrans" cxnId="{66332DB5-9E40-41AD-8B9F-5EE73CC140B9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13A76EEB-7696-4A6C-84A8-8B5E293581FD}">
      <dgm:prSet phldrT="[Text]" custT="1"/>
      <dgm:spPr/>
      <dgm:t>
        <a:bodyPr/>
        <a:lstStyle/>
        <a:p>
          <a:r>
            <a:rPr lang="en-029" sz="2000" b="1" dirty="0" smtClean="0">
              <a:solidFill>
                <a:schemeClr val="tx1"/>
              </a:solidFill>
            </a:rPr>
            <a:t>Voucher</a:t>
          </a:r>
          <a:endParaRPr lang="en-029" sz="2000" b="1" dirty="0">
            <a:solidFill>
              <a:schemeClr val="tx1"/>
            </a:solidFill>
          </a:endParaRPr>
        </a:p>
      </dgm:t>
    </dgm:pt>
    <dgm:pt modelId="{332D42E8-3BB6-4485-9F85-A65B42465EEF}" type="parTrans" cxnId="{BF933DD6-3AD1-460B-AF2F-2FFA5F790609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25516EFF-3C91-47EC-B11F-5991ACA8128F}" type="sibTrans" cxnId="{BF933DD6-3AD1-460B-AF2F-2FFA5F790609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73B9398F-608C-41D2-9260-CF255DA0DDE7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Financial Statement  Voucher</a:t>
          </a:r>
          <a:endParaRPr lang="en-029" dirty="0">
            <a:solidFill>
              <a:schemeClr val="tx1"/>
            </a:solidFill>
          </a:endParaRPr>
        </a:p>
      </dgm:t>
    </dgm:pt>
    <dgm:pt modelId="{A37142AA-8A1D-4A51-9292-AD6A2529F72E}" type="parTrans" cxnId="{8AB853AE-6556-45CC-A155-EE4CFC399BA0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2297298A-62A1-49B4-8EDD-7A4273EDE137}" type="sibTrans" cxnId="{8AB853AE-6556-45CC-A155-EE4CFC399BA0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A90F6361-2B98-4D94-9A1C-8D6561983211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Value - $200,000</a:t>
          </a:r>
          <a:endParaRPr lang="en-029" dirty="0">
            <a:solidFill>
              <a:schemeClr val="tx1"/>
            </a:solidFill>
          </a:endParaRPr>
        </a:p>
      </dgm:t>
    </dgm:pt>
    <dgm:pt modelId="{9550C165-93A3-4B65-8A7B-EF1D9C0FDD64}" type="parTrans" cxnId="{70BC5228-4DA8-4C1E-8071-191E8D8D8A73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857BE8A9-253B-4422-96E0-EBC217435B6A}" type="sibTrans" cxnId="{70BC5228-4DA8-4C1E-8071-191E8D8D8A73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30FCF5D9-FFD7-4FBC-ACB8-914E8962B15F}">
      <dgm:prSet phldrT="[Text]" custT="1"/>
      <dgm:spPr/>
      <dgm:t>
        <a:bodyPr/>
        <a:lstStyle/>
        <a:p>
          <a:r>
            <a:rPr lang="en-029" sz="2000" b="1" dirty="0" smtClean="0">
              <a:solidFill>
                <a:schemeClr val="tx1"/>
              </a:solidFill>
            </a:rPr>
            <a:t>Loan</a:t>
          </a:r>
          <a:endParaRPr lang="en-029" sz="2000" b="1" dirty="0">
            <a:solidFill>
              <a:schemeClr val="tx1"/>
            </a:solidFill>
          </a:endParaRPr>
        </a:p>
      </dgm:t>
    </dgm:pt>
    <dgm:pt modelId="{53960CA8-BA66-4E50-8EC6-4820AE2FE99F}" type="parTrans" cxnId="{E1F6D1E8-84B7-452C-9C01-203C15A570BE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3FC1790C-526E-4743-AABC-A31EE79E15BF}" type="sibTrans" cxnId="{E1F6D1E8-84B7-452C-9C01-203C15A570BE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B5D825A6-123E-4AF2-9158-66434251D05C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J$30 million</a:t>
          </a:r>
          <a:endParaRPr lang="en-029" dirty="0">
            <a:solidFill>
              <a:schemeClr val="tx1"/>
            </a:solidFill>
          </a:endParaRPr>
        </a:p>
      </dgm:t>
    </dgm:pt>
    <dgm:pt modelId="{ABDC1E79-017A-4CD1-8968-CFE5A77BA529}" type="parTrans" cxnId="{600EE32A-898E-459C-8A01-7F7740664F23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CB7BC525-2C91-4FB7-95FB-CA266895C2C2}" type="sibTrans" cxnId="{600EE32A-898E-459C-8A01-7F7740664F23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5DE67FEB-55D1-4DED-B774-58C5719C400D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To produce 10,000 cases of products to sell year round</a:t>
          </a:r>
          <a:endParaRPr lang="en-029" dirty="0">
            <a:solidFill>
              <a:schemeClr val="tx1"/>
            </a:solidFill>
          </a:endParaRPr>
        </a:p>
      </dgm:t>
    </dgm:pt>
    <dgm:pt modelId="{7E338ABA-45A1-4110-904B-68074905B3AC}" type="parTrans" cxnId="{B56B83E0-5FB3-45D8-9F3A-9CDC4E0CD5F0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DCD3DD53-47D1-4DA1-A1DA-636E91040140}" type="sibTrans" cxnId="{B56B83E0-5FB3-45D8-9F3A-9CDC4E0CD5F0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B1B298D5-8547-4722-9769-96D0A640DC97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To explore new markets</a:t>
          </a:r>
          <a:endParaRPr lang="en-029" dirty="0">
            <a:solidFill>
              <a:schemeClr val="tx1"/>
            </a:solidFill>
          </a:endParaRPr>
        </a:p>
      </dgm:t>
    </dgm:pt>
    <dgm:pt modelId="{5B88E83C-36DB-470B-8475-09EFCA647A5C}" type="parTrans" cxnId="{8CEB51FF-603A-46CD-8789-0C423C3469E9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73DB16FE-1812-4149-9575-E99A9E78061A}" type="sibTrans" cxnId="{8CEB51FF-603A-46CD-8789-0C423C3469E9}">
      <dgm:prSet/>
      <dgm:spPr/>
      <dgm:t>
        <a:bodyPr/>
        <a:lstStyle/>
        <a:p>
          <a:endParaRPr lang="en-029">
            <a:solidFill>
              <a:schemeClr val="tx1"/>
            </a:solidFill>
          </a:endParaRPr>
        </a:p>
      </dgm:t>
    </dgm:pt>
    <dgm:pt modelId="{51665C36-AC20-4ECE-9F34-AB078F068C6D}">
      <dgm:prSet phldrT="[Text]"/>
      <dgm:spPr/>
      <dgm:t>
        <a:bodyPr/>
        <a:lstStyle/>
        <a:p>
          <a:r>
            <a:rPr lang="en-029" dirty="0" smtClean="0">
              <a:solidFill>
                <a:schemeClr val="tx1"/>
              </a:solidFill>
            </a:rPr>
            <a:t>St. Thomas</a:t>
          </a:r>
          <a:endParaRPr lang="en-029" dirty="0">
            <a:solidFill>
              <a:schemeClr val="tx1"/>
            </a:solidFill>
          </a:endParaRPr>
        </a:p>
      </dgm:t>
    </dgm:pt>
    <dgm:pt modelId="{A35EA55C-4D97-422B-AB0E-A5FF27875075}" type="parTrans" cxnId="{F6F90FE5-5030-46CD-86F0-55F3AF4BFB38}">
      <dgm:prSet/>
      <dgm:spPr/>
      <dgm:t>
        <a:bodyPr/>
        <a:lstStyle/>
        <a:p>
          <a:endParaRPr lang="en-029"/>
        </a:p>
      </dgm:t>
    </dgm:pt>
    <dgm:pt modelId="{0D426934-B538-49EC-A7DB-8B35A34D06FB}" type="sibTrans" cxnId="{F6F90FE5-5030-46CD-86F0-55F3AF4BFB38}">
      <dgm:prSet/>
      <dgm:spPr/>
      <dgm:t>
        <a:bodyPr/>
        <a:lstStyle/>
        <a:p>
          <a:endParaRPr lang="en-029"/>
        </a:p>
      </dgm:t>
    </dgm:pt>
    <dgm:pt modelId="{E3563924-8A03-49EF-8AD0-1D55C19D1083}" type="pres">
      <dgm:prSet presAssocID="{2B20CB79-D0D5-48BF-AACB-A5E29A37BB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029"/>
        </a:p>
      </dgm:t>
    </dgm:pt>
    <dgm:pt modelId="{120DE946-6420-4956-89D9-7DE9C31B54CF}" type="pres">
      <dgm:prSet presAssocID="{BD63CCDA-A89D-470A-801A-C3748DBEBC05}" presName="composite" presStyleCnt="0"/>
      <dgm:spPr/>
    </dgm:pt>
    <dgm:pt modelId="{CA384633-5587-44C8-84DB-CECC652C542D}" type="pres">
      <dgm:prSet presAssocID="{BD63CCDA-A89D-470A-801A-C3748DBEBC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61BC6FE4-0E6D-4D9F-93EC-F01521D33B12}" type="pres">
      <dgm:prSet presAssocID="{BD63CCDA-A89D-470A-801A-C3748DBEBC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B28C401A-ADB5-43C9-985F-6D59A287B468}" type="pres">
      <dgm:prSet presAssocID="{E0EA3389-17A2-4E1C-938C-B76CA23E9982}" presName="sp" presStyleCnt="0"/>
      <dgm:spPr/>
    </dgm:pt>
    <dgm:pt modelId="{FB12AC18-3BCB-4EA4-821E-3F75C737EF57}" type="pres">
      <dgm:prSet presAssocID="{13A76EEB-7696-4A6C-84A8-8B5E293581FD}" presName="composite" presStyleCnt="0"/>
      <dgm:spPr/>
    </dgm:pt>
    <dgm:pt modelId="{B9A5EBDD-5DA9-4251-AAC2-8A222FD3C2A0}" type="pres">
      <dgm:prSet presAssocID="{13A76EEB-7696-4A6C-84A8-8B5E293581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81D63EC2-24CA-4C44-AB35-4E825B4AB707}" type="pres">
      <dgm:prSet presAssocID="{13A76EEB-7696-4A6C-84A8-8B5E293581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14F98E03-798C-40C2-8CA4-3E9DBA33ACF1}" type="pres">
      <dgm:prSet presAssocID="{25516EFF-3C91-47EC-B11F-5991ACA8128F}" presName="sp" presStyleCnt="0"/>
      <dgm:spPr/>
    </dgm:pt>
    <dgm:pt modelId="{A52DBA96-68E9-4062-8204-BAFCA5068D58}" type="pres">
      <dgm:prSet presAssocID="{30FCF5D9-FFD7-4FBC-ACB8-914E8962B15F}" presName="composite" presStyleCnt="0"/>
      <dgm:spPr/>
    </dgm:pt>
    <dgm:pt modelId="{FC9315FD-FB55-4894-A181-E38292E16D22}" type="pres">
      <dgm:prSet presAssocID="{30FCF5D9-FFD7-4FBC-ACB8-914E8962B1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074966B8-B56C-48E7-A45F-E44A7483E465}" type="pres">
      <dgm:prSet presAssocID="{30FCF5D9-FFD7-4FBC-ACB8-914E8962B1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</dgm:ptLst>
  <dgm:cxnLst>
    <dgm:cxn modelId="{F6F90FE5-5030-46CD-86F0-55F3AF4BFB38}" srcId="{BD63CCDA-A89D-470A-801A-C3748DBEBC05}" destId="{51665C36-AC20-4ECE-9F34-AB078F068C6D}" srcOrd="1" destOrd="0" parTransId="{A35EA55C-4D97-422B-AB0E-A5FF27875075}" sibTransId="{0D426934-B538-49EC-A7DB-8B35A34D06FB}"/>
    <dgm:cxn modelId="{7F680C48-F712-4A91-A8F0-6D496BE70C0B}" type="presOf" srcId="{A90F6361-2B98-4D94-9A1C-8D6561983211}" destId="{81D63EC2-24CA-4C44-AB35-4E825B4AB707}" srcOrd="0" destOrd="1" presId="urn:microsoft.com/office/officeart/2005/8/layout/chevron2"/>
    <dgm:cxn modelId="{E3D3452C-CB1A-41DB-9D70-4AF6B1B89F3E}" type="presOf" srcId="{B1B298D5-8547-4722-9769-96D0A640DC97}" destId="{074966B8-B56C-48E7-A45F-E44A7483E465}" srcOrd="0" destOrd="2" presId="urn:microsoft.com/office/officeart/2005/8/layout/chevron2"/>
    <dgm:cxn modelId="{D694C8F1-FC72-43E1-A5E2-B9F3F8F1600B}" type="presOf" srcId="{13A76EEB-7696-4A6C-84A8-8B5E293581FD}" destId="{B9A5EBDD-5DA9-4251-AAC2-8A222FD3C2A0}" srcOrd="0" destOrd="0" presId="urn:microsoft.com/office/officeart/2005/8/layout/chevron2"/>
    <dgm:cxn modelId="{2533734B-EAE4-4F6B-9AF1-0E06BBC42F00}" type="presOf" srcId="{51665C36-AC20-4ECE-9F34-AB078F068C6D}" destId="{61BC6FE4-0E6D-4D9F-93EC-F01521D33B12}" srcOrd="0" destOrd="1" presId="urn:microsoft.com/office/officeart/2005/8/layout/chevron2"/>
    <dgm:cxn modelId="{BF933DD6-3AD1-460B-AF2F-2FFA5F790609}" srcId="{2B20CB79-D0D5-48BF-AACB-A5E29A37BB2E}" destId="{13A76EEB-7696-4A6C-84A8-8B5E293581FD}" srcOrd="1" destOrd="0" parTransId="{332D42E8-3BB6-4485-9F85-A65B42465EEF}" sibTransId="{25516EFF-3C91-47EC-B11F-5991ACA8128F}"/>
    <dgm:cxn modelId="{F6EA4CD0-F66F-4F08-B712-F980A42E6C99}" type="presOf" srcId="{30FCF5D9-FFD7-4FBC-ACB8-914E8962B15F}" destId="{FC9315FD-FB55-4894-A181-E38292E16D22}" srcOrd="0" destOrd="0" presId="urn:microsoft.com/office/officeart/2005/8/layout/chevron2"/>
    <dgm:cxn modelId="{B56B83E0-5FB3-45D8-9F3A-9CDC4E0CD5F0}" srcId="{30FCF5D9-FFD7-4FBC-ACB8-914E8962B15F}" destId="{5DE67FEB-55D1-4DED-B774-58C5719C400D}" srcOrd="1" destOrd="0" parTransId="{7E338ABA-45A1-4110-904B-68074905B3AC}" sibTransId="{DCD3DD53-47D1-4DA1-A1DA-636E91040140}"/>
    <dgm:cxn modelId="{3AC434EB-5EFD-4ADB-A957-25FA307D192C}" type="presOf" srcId="{2B20CB79-D0D5-48BF-AACB-A5E29A37BB2E}" destId="{E3563924-8A03-49EF-8AD0-1D55C19D1083}" srcOrd="0" destOrd="0" presId="urn:microsoft.com/office/officeart/2005/8/layout/chevron2"/>
    <dgm:cxn modelId="{07BFF8C8-7610-4FC3-BEB2-592C28C574BE}" type="presOf" srcId="{73B9398F-608C-41D2-9260-CF255DA0DDE7}" destId="{81D63EC2-24CA-4C44-AB35-4E825B4AB707}" srcOrd="0" destOrd="0" presId="urn:microsoft.com/office/officeart/2005/8/layout/chevron2"/>
    <dgm:cxn modelId="{8AB853AE-6556-45CC-A155-EE4CFC399BA0}" srcId="{13A76EEB-7696-4A6C-84A8-8B5E293581FD}" destId="{73B9398F-608C-41D2-9260-CF255DA0DDE7}" srcOrd="0" destOrd="0" parTransId="{A37142AA-8A1D-4A51-9292-AD6A2529F72E}" sibTransId="{2297298A-62A1-49B4-8EDD-7A4273EDE137}"/>
    <dgm:cxn modelId="{598746D4-7358-4A72-A1FD-0C6558EEE25C}" srcId="{2B20CB79-D0D5-48BF-AACB-A5E29A37BB2E}" destId="{BD63CCDA-A89D-470A-801A-C3748DBEBC05}" srcOrd="0" destOrd="0" parTransId="{ACDC5292-309F-490A-8A22-27A11D052857}" sibTransId="{E0EA3389-17A2-4E1C-938C-B76CA23E9982}"/>
    <dgm:cxn modelId="{E1F6D1E8-84B7-452C-9C01-203C15A570BE}" srcId="{2B20CB79-D0D5-48BF-AACB-A5E29A37BB2E}" destId="{30FCF5D9-FFD7-4FBC-ACB8-914E8962B15F}" srcOrd="2" destOrd="0" parTransId="{53960CA8-BA66-4E50-8EC6-4820AE2FE99F}" sibTransId="{3FC1790C-526E-4743-AABC-A31EE79E15BF}"/>
    <dgm:cxn modelId="{70BC5228-4DA8-4C1E-8071-191E8D8D8A73}" srcId="{13A76EEB-7696-4A6C-84A8-8B5E293581FD}" destId="{A90F6361-2B98-4D94-9A1C-8D6561983211}" srcOrd="1" destOrd="0" parTransId="{9550C165-93A3-4B65-8A7B-EF1D9C0FDD64}" sibTransId="{857BE8A9-253B-4422-96E0-EBC217435B6A}"/>
    <dgm:cxn modelId="{2B3D38A3-F7C2-4042-9E66-9202226E9207}" type="presOf" srcId="{BD63CCDA-A89D-470A-801A-C3748DBEBC05}" destId="{CA384633-5587-44C8-84DB-CECC652C542D}" srcOrd="0" destOrd="0" presId="urn:microsoft.com/office/officeart/2005/8/layout/chevron2"/>
    <dgm:cxn modelId="{600EE32A-898E-459C-8A01-7F7740664F23}" srcId="{30FCF5D9-FFD7-4FBC-ACB8-914E8962B15F}" destId="{B5D825A6-123E-4AF2-9158-66434251D05C}" srcOrd="0" destOrd="0" parTransId="{ABDC1E79-017A-4CD1-8968-CFE5A77BA529}" sibTransId="{CB7BC525-2C91-4FB7-95FB-CA266895C2C2}"/>
    <dgm:cxn modelId="{8561D744-50DB-4C6F-AFA1-E586F6A23129}" type="presOf" srcId="{BDA88EB9-E874-48AA-989E-5849067D75F7}" destId="{61BC6FE4-0E6D-4D9F-93EC-F01521D33B12}" srcOrd="0" destOrd="0" presId="urn:microsoft.com/office/officeart/2005/8/layout/chevron2"/>
    <dgm:cxn modelId="{8943F618-4401-45EA-A35B-A3B3C7305CA0}" type="presOf" srcId="{B5D825A6-123E-4AF2-9158-66434251D05C}" destId="{074966B8-B56C-48E7-A45F-E44A7483E465}" srcOrd="0" destOrd="0" presId="urn:microsoft.com/office/officeart/2005/8/layout/chevron2"/>
    <dgm:cxn modelId="{66332DB5-9E40-41AD-8B9F-5EE73CC140B9}" srcId="{BD63CCDA-A89D-470A-801A-C3748DBEBC05}" destId="{BDA88EB9-E874-48AA-989E-5849067D75F7}" srcOrd="0" destOrd="0" parTransId="{5E72A01C-6611-482A-8EA9-BC9DC5DFAD7E}" sibTransId="{E43F4AE6-422E-4290-A8C0-CE182C58443A}"/>
    <dgm:cxn modelId="{8CEB51FF-603A-46CD-8789-0C423C3469E9}" srcId="{30FCF5D9-FFD7-4FBC-ACB8-914E8962B15F}" destId="{B1B298D5-8547-4722-9769-96D0A640DC97}" srcOrd="2" destOrd="0" parTransId="{5B88E83C-36DB-470B-8475-09EFCA647A5C}" sibTransId="{73DB16FE-1812-4149-9575-E99A9E78061A}"/>
    <dgm:cxn modelId="{2D4CB7A3-DD9B-45C7-94CB-C68D855B9C0D}" type="presOf" srcId="{5DE67FEB-55D1-4DED-B774-58C5719C400D}" destId="{074966B8-B56C-48E7-A45F-E44A7483E465}" srcOrd="0" destOrd="1" presId="urn:microsoft.com/office/officeart/2005/8/layout/chevron2"/>
    <dgm:cxn modelId="{2188BCA4-D111-45E5-BC85-AD1633005765}" type="presParOf" srcId="{E3563924-8A03-49EF-8AD0-1D55C19D1083}" destId="{120DE946-6420-4956-89D9-7DE9C31B54CF}" srcOrd="0" destOrd="0" presId="urn:microsoft.com/office/officeart/2005/8/layout/chevron2"/>
    <dgm:cxn modelId="{EE1020E1-4FFF-4E86-8704-9C717E70A78B}" type="presParOf" srcId="{120DE946-6420-4956-89D9-7DE9C31B54CF}" destId="{CA384633-5587-44C8-84DB-CECC652C542D}" srcOrd="0" destOrd="0" presId="urn:microsoft.com/office/officeart/2005/8/layout/chevron2"/>
    <dgm:cxn modelId="{FF088121-25D1-4AAA-935C-5391A94AFB38}" type="presParOf" srcId="{120DE946-6420-4956-89D9-7DE9C31B54CF}" destId="{61BC6FE4-0E6D-4D9F-93EC-F01521D33B12}" srcOrd="1" destOrd="0" presId="urn:microsoft.com/office/officeart/2005/8/layout/chevron2"/>
    <dgm:cxn modelId="{0899337E-1ECA-433F-AEA8-576DADC41253}" type="presParOf" srcId="{E3563924-8A03-49EF-8AD0-1D55C19D1083}" destId="{B28C401A-ADB5-43C9-985F-6D59A287B468}" srcOrd="1" destOrd="0" presId="urn:microsoft.com/office/officeart/2005/8/layout/chevron2"/>
    <dgm:cxn modelId="{D1CD3332-DEFC-46DA-80FF-11CAB5B884CD}" type="presParOf" srcId="{E3563924-8A03-49EF-8AD0-1D55C19D1083}" destId="{FB12AC18-3BCB-4EA4-821E-3F75C737EF57}" srcOrd="2" destOrd="0" presId="urn:microsoft.com/office/officeart/2005/8/layout/chevron2"/>
    <dgm:cxn modelId="{5EDEDFA6-B85D-43C0-99B8-DB7C4D485401}" type="presParOf" srcId="{FB12AC18-3BCB-4EA4-821E-3F75C737EF57}" destId="{B9A5EBDD-5DA9-4251-AAC2-8A222FD3C2A0}" srcOrd="0" destOrd="0" presId="urn:microsoft.com/office/officeart/2005/8/layout/chevron2"/>
    <dgm:cxn modelId="{43B420AD-B083-47E7-8EC8-0BA71464D094}" type="presParOf" srcId="{FB12AC18-3BCB-4EA4-821E-3F75C737EF57}" destId="{81D63EC2-24CA-4C44-AB35-4E825B4AB707}" srcOrd="1" destOrd="0" presId="urn:microsoft.com/office/officeart/2005/8/layout/chevron2"/>
    <dgm:cxn modelId="{CD4E6873-A965-4503-AA8B-BDB5607E5A1B}" type="presParOf" srcId="{E3563924-8A03-49EF-8AD0-1D55C19D1083}" destId="{14F98E03-798C-40C2-8CA4-3E9DBA33ACF1}" srcOrd="3" destOrd="0" presId="urn:microsoft.com/office/officeart/2005/8/layout/chevron2"/>
    <dgm:cxn modelId="{002AD467-EB5C-4566-90A2-CDD00565CD9D}" type="presParOf" srcId="{E3563924-8A03-49EF-8AD0-1D55C19D1083}" destId="{A52DBA96-68E9-4062-8204-BAFCA5068D58}" srcOrd="4" destOrd="0" presId="urn:microsoft.com/office/officeart/2005/8/layout/chevron2"/>
    <dgm:cxn modelId="{2CFA0439-0EE1-4FE3-86C3-56BC027F5B22}" type="presParOf" srcId="{A52DBA96-68E9-4062-8204-BAFCA5068D58}" destId="{FC9315FD-FB55-4894-A181-E38292E16D22}" srcOrd="0" destOrd="0" presId="urn:microsoft.com/office/officeart/2005/8/layout/chevron2"/>
    <dgm:cxn modelId="{C0A521F6-F7D1-4C5D-BCAA-B746204B6F90}" type="presParOf" srcId="{A52DBA96-68E9-4062-8204-BAFCA5068D58}" destId="{074966B8-B56C-48E7-A45F-E44A7483E4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7D7FF-5308-4000-B2F2-FD44500672E9}">
      <dsp:nvSpPr>
        <dsp:cNvPr id="0" name=""/>
        <dsp:cNvSpPr/>
      </dsp:nvSpPr>
      <dsp:spPr>
        <a:xfrm>
          <a:off x="1814" y="76201"/>
          <a:ext cx="4341585" cy="5026738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Registered &amp; operating in Jamaica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Tax compliant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Technically  &amp; Financially viable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Equity Injection: 10% - 30%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Positive Contribution to Economy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4" y="76201"/>
        <a:ext cx="4341585" cy="502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3425-6949-4B0F-BD7F-8ADC7F7B1B48}">
      <dsp:nvSpPr>
        <dsp:cNvPr id="0" name=""/>
        <dsp:cNvSpPr/>
      </dsp:nvSpPr>
      <dsp:spPr>
        <a:xfrm>
          <a:off x="785397" y="39525"/>
          <a:ext cx="1865932" cy="1119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Establishment of Crops &amp; Livestock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785397" y="39525"/>
        <a:ext cx="1865932" cy="1119559"/>
      </dsp:txXfrm>
    </dsp:sp>
    <dsp:sp modelId="{3D5841F4-99F9-4ED9-839B-A0BF432F3FE7}">
      <dsp:nvSpPr>
        <dsp:cNvPr id="0" name=""/>
        <dsp:cNvSpPr/>
      </dsp:nvSpPr>
      <dsp:spPr>
        <a:xfrm>
          <a:off x="2877033" y="967"/>
          <a:ext cx="1865932" cy="1119559"/>
        </a:xfrm>
        <a:prstGeom prst="rect">
          <a:avLst/>
        </a:prstGeom>
        <a:solidFill>
          <a:schemeClr val="accent5">
            <a:hueOff val="858671"/>
            <a:satOff val="-3769"/>
            <a:lumOff val="11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Construction &amp; Expansion of structures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2877033" y="967"/>
        <a:ext cx="1865932" cy="1119559"/>
      </dsp:txXfrm>
    </dsp:sp>
    <dsp:sp modelId="{22F0B808-327D-4C0D-A851-67E424F421D5}">
      <dsp:nvSpPr>
        <dsp:cNvPr id="0" name=""/>
        <dsp:cNvSpPr/>
      </dsp:nvSpPr>
      <dsp:spPr>
        <a:xfrm>
          <a:off x="4929559" y="967"/>
          <a:ext cx="1865932" cy="1119559"/>
        </a:xfrm>
        <a:prstGeom prst="rect">
          <a:avLst/>
        </a:prstGeom>
        <a:solidFill>
          <a:schemeClr val="accent5">
            <a:hueOff val="1717343"/>
            <a:satOff val="-7537"/>
            <a:lumOff val="224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Modification of structures</a:t>
          </a:r>
          <a:r>
            <a:rPr lang="en-US" sz="2000" b="0" kern="1200" dirty="0" smtClean="0">
              <a:effectLst/>
            </a:rPr>
            <a:t> </a:t>
          </a:r>
          <a:endParaRPr lang="en-US" sz="2000" b="0" kern="1200" dirty="0">
            <a:effectLst/>
          </a:endParaRPr>
        </a:p>
      </dsp:txBody>
      <dsp:txXfrm>
        <a:off x="4929559" y="967"/>
        <a:ext cx="1865932" cy="1119559"/>
      </dsp:txXfrm>
    </dsp:sp>
    <dsp:sp modelId="{6C105B63-FC17-439E-B680-39A0F7CC63C4}">
      <dsp:nvSpPr>
        <dsp:cNvPr id="0" name=""/>
        <dsp:cNvSpPr/>
      </dsp:nvSpPr>
      <dsp:spPr>
        <a:xfrm>
          <a:off x="824507" y="1307120"/>
          <a:ext cx="1865932" cy="1119559"/>
        </a:xfrm>
        <a:prstGeom prst="rect">
          <a:avLst/>
        </a:prstGeom>
        <a:solidFill>
          <a:schemeClr val="accent5">
            <a:hueOff val="2576014"/>
            <a:satOff val="-11306"/>
            <a:lumOff val="336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To purchase Machinery &amp; Equipment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824507" y="1307120"/>
        <a:ext cx="1865932" cy="1119559"/>
      </dsp:txXfrm>
    </dsp:sp>
    <dsp:sp modelId="{5FF2DBFF-9F28-4D2D-A8D2-DC4EF05FA47B}">
      <dsp:nvSpPr>
        <dsp:cNvPr id="0" name=""/>
        <dsp:cNvSpPr/>
      </dsp:nvSpPr>
      <dsp:spPr>
        <a:xfrm>
          <a:off x="2877033" y="1307120"/>
          <a:ext cx="1865932" cy="1119559"/>
        </a:xfrm>
        <a:prstGeom prst="rect">
          <a:avLst/>
        </a:prstGeom>
        <a:solidFill>
          <a:schemeClr val="accent5">
            <a:hueOff val="3434685"/>
            <a:satOff val="-15074"/>
            <a:lumOff val="448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Permanent Working Capital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2877033" y="1307120"/>
        <a:ext cx="1865932" cy="1119559"/>
      </dsp:txXfrm>
    </dsp:sp>
    <dsp:sp modelId="{16F69207-85D4-45E0-A1F6-BDD2AEA910C8}">
      <dsp:nvSpPr>
        <dsp:cNvPr id="0" name=""/>
        <dsp:cNvSpPr/>
      </dsp:nvSpPr>
      <dsp:spPr>
        <a:xfrm>
          <a:off x="4929559" y="1307120"/>
          <a:ext cx="1865932" cy="1119559"/>
        </a:xfrm>
        <a:prstGeom prst="rect">
          <a:avLst/>
        </a:prstGeom>
        <a:solidFill>
          <a:schemeClr val="accent5">
            <a:hueOff val="4293356"/>
            <a:satOff val="-18843"/>
            <a:lumOff val="560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Energy-Saving Projects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4929559" y="1307120"/>
        <a:ext cx="1865932" cy="1119559"/>
      </dsp:txXfrm>
    </dsp:sp>
    <dsp:sp modelId="{E16E5C37-A726-40B4-AE3C-99D0FB4292BA}">
      <dsp:nvSpPr>
        <dsp:cNvPr id="0" name=""/>
        <dsp:cNvSpPr/>
      </dsp:nvSpPr>
      <dsp:spPr>
        <a:xfrm>
          <a:off x="1850770" y="2613273"/>
          <a:ext cx="1865932" cy="1119559"/>
        </a:xfrm>
        <a:prstGeom prst="rect">
          <a:avLst/>
        </a:prstGeom>
        <a:solidFill>
          <a:schemeClr val="accent5">
            <a:hueOff val="5152028"/>
            <a:satOff val="-22611"/>
            <a:lumOff val="672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Tourist Attractions &amp; Wellness Projects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1850770" y="2613273"/>
        <a:ext cx="1865932" cy="1119559"/>
      </dsp:txXfrm>
    </dsp:sp>
    <dsp:sp modelId="{2807621A-C64F-4231-B034-87AFD3C2F8A4}">
      <dsp:nvSpPr>
        <dsp:cNvPr id="0" name=""/>
        <dsp:cNvSpPr/>
      </dsp:nvSpPr>
      <dsp:spPr>
        <a:xfrm>
          <a:off x="3903296" y="2613273"/>
          <a:ext cx="1865932" cy="1119559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To purchase Movable Fixed Assets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3903296" y="2613273"/>
        <a:ext cx="1865932" cy="1119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914AF-548A-42B7-A6B7-B62A19E9E8F4}">
      <dsp:nvSpPr>
        <dsp:cNvPr id="0" name=""/>
        <dsp:cNvSpPr/>
      </dsp:nvSpPr>
      <dsp:spPr>
        <a:xfrm>
          <a:off x="3274" y="0"/>
          <a:ext cx="3750468" cy="5867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ENERGY LOANS FOR BUSINESS:</a:t>
          </a:r>
          <a:r>
            <a:rPr lang="en-US" sz="2400" kern="1200" dirty="0" smtClean="0"/>
            <a:t>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Up to </a:t>
          </a:r>
          <a:r>
            <a:rPr lang="en-US" sz="2200" b="1" kern="1200" dirty="0" smtClean="0"/>
            <a:t>J$30M</a:t>
          </a:r>
          <a:r>
            <a:rPr lang="en-US" sz="2200" kern="1200" dirty="0" smtClean="0"/>
            <a:t> at </a:t>
          </a:r>
          <a:r>
            <a:rPr lang="en-US" sz="2200" b="1" kern="1200" dirty="0" smtClean="0"/>
            <a:t>9.5%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Loan Tenure  </a:t>
          </a:r>
          <a:r>
            <a:rPr lang="en-US" sz="2200" b="1" kern="1200" dirty="0" smtClean="0"/>
            <a:t>7 </a:t>
          </a:r>
          <a:r>
            <a:rPr lang="en-US" sz="2200" kern="1200" dirty="0" smtClean="0"/>
            <a:t>Years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12</a:t>
          </a:r>
          <a:r>
            <a:rPr lang="en-US" sz="2200" kern="1200" dirty="0" smtClean="0"/>
            <a:t> Months moratorium on principal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90%</a:t>
          </a:r>
          <a:r>
            <a:rPr lang="en-US" sz="2200" kern="1200" dirty="0" smtClean="0"/>
            <a:t> financing for SMEs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75%</a:t>
          </a:r>
          <a:r>
            <a:rPr lang="en-US" sz="2200" kern="1200" dirty="0" smtClean="0"/>
            <a:t> financing for large firms</a:t>
          </a:r>
          <a:endParaRPr lang="en-US" sz="2200" kern="1200" dirty="0"/>
        </a:p>
      </dsp:txBody>
      <dsp:txXfrm>
        <a:off x="3274" y="2346959"/>
        <a:ext cx="3750468" cy="2346959"/>
      </dsp:txXfrm>
    </dsp:sp>
    <dsp:sp modelId="{EF264E18-5F1F-4F35-8347-79A855BB5136}">
      <dsp:nvSpPr>
        <dsp:cNvPr id="0" name=""/>
        <dsp:cNvSpPr/>
      </dsp:nvSpPr>
      <dsp:spPr>
        <a:xfrm>
          <a:off x="914403" y="152400"/>
          <a:ext cx="1953844" cy="19538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6666A-86DB-495F-B8F8-A5204B5F4A52}">
      <dsp:nvSpPr>
        <dsp:cNvPr id="0" name=""/>
        <dsp:cNvSpPr/>
      </dsp:nvSpPr>
      <dsp:spPr>
        <a:xfrm>
          <a:off x="3866257" y="0"/>
          <a:ext cx="3750468" cy="5867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/>
            <a:t>Grant of up to </a:t>
          </a:r>
          <a:r>
            <a:rPr lang="en-US" sz="2400" b="1" kern="1200" dirty="0" smtClean="0"/>
            <a:t>J$200,000  for an</a:t>
          </a:r>
          <a:r>
            <a:rPr lang="en-US" sz="2400" kern="1200" dirty="0" smtClean="0"/>
            <a:t> Energy Audit to SMEs</a:t>
          </a:r>
          <a:endParaRPr lang="en-US" sz="2400" kern="1200" dirty="0"/>
        </a:p>
      </dsp:txBody>
      <dsp:txXfrm>
        <a:off x="3866257" y="2346959"/>
        <a:ext cx="3750468" cy="2346959"/>
      </dsp:txXfrm>
    </dsp:sp>
    <dsp:sp modelId="{F8C212CC-8202-4CC4-8608-908943F589EF}">
      <dsp:nvSpPr>
        <dsp:cNvPr id="0" name=""/>
        <dsp:cNvSpPr/>
      </dsp:nvSpPr>
      <dsp:spPr>
        <a:xfrm>
          <a:off x="4800598" y="152400"/>
          <a:ext cx="1953844" cy="19538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7C42F-233F-4966-B2F9-28AD5143FA9F}">
      <dsp:nvSpPr>
        <dsp:cNvPr id="0" name=""/>
        <dsp:cNvSpPr/>
      </dsp:nvSpPr>
      <dsp:spPr>
        <a:xfrm>
          <a:off x="381003" y="5562597"/>
          <a:ext cx="7010400" cy="231609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F9FAA-5968-4159-88FC-77A489555B00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091AE-29C5-4D73-B32D-A1FDD2F4904C}">
      <dsp:nvSpPr>
        <dsp:cNvPr id="0" name=""/>
        <dsp:cNvSpPr/>
      </dsp:nvSpPr>
      <dsp:spPr>
        <a:xfrm>
          <a:off x="302125" y="196621"/>
          <a:ext cx="5210502" cy="393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Business Plan Preparation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302125" y="196621"/>
        <a:ext cx="5210502" cy="393094"/>
      </dsp:txXfrm>
    </dsp:sp>
    <dsp:sp modelId="{F055D557-700D-4C2A-9117-F798505CED67}">
      <dsp:nvSpPr>
        <dsp:cNvPr id="0" name=""/>
        <dsp:cNvSpPr/>
      </dsp:nvSpPr>
      <dsp:spPr>
        <a:xfrm>
          <a:off x="56441" y="147485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CD458-EAC6-4883-B77B-5E2A7D2A2CD3}">
      <dsp:nvSpPr>
        <dsp:cNvPr id="0" name=""/>
        <dsp:cNvSpPr/>
      </dsp:nvSpPr>
      <dsp:spPr>
        <a:xfrm>
          <a:off x="625473" y="786188"/>
          <a:ext cx="4887155" cy="393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Business Process Improvement 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625473" y="786188"/>
        <a:ext cx="4887155" cy="393094"/>
      </dsp:txXfrm>
    </dsp:sp>
    <dsp:sp modelId="{6F09628E-3BA6-4BD6-A12B-B66C6E4ACD30}">
      <dsp:nvSpPr>
        <dsp:cNvPr id="0" name=""/>
        <dsp:cNvSpPr/>
      </dsp:nvSpPr>
      <dsp:spPr>
        <a:xfrm>
          <a:off x="379788" y="737052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19351-842B-4528-A6A2-A48566216765}">
      <dsp:nvSpPr>
        <dsp:cNvPr id="0" name=""/>
        <dsp:cNvSpPr/>
      </dsp:nvSpPr>
      <dsp:spPr>
        <a:xfrm>
          <a:off x="773331" y="1375755"/>
          <a:ext cx="4739297" cy="3930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Financial Statements</a:t>
          </a:r>
        </a:p>
      </dsp:txBody>
      <dsp:txXfrm>
        <a:off x="773331" y="1375755"/>
        <a:ext cx="4739297" cy="393094"/>
      </dsp:txXfrm>
    </dsp:sp>
    <dsp:sp modelId="{8F3916DC-5D66-4673-BCB6-0A97AF0F1533}">
      <dsp:nvSpPr>
        <dsp:cNvPr id="0" name=""/>
        <dsp:cNvSpPr/>
      </dsp:nvSpPr>
      <dsp:spPr>
        <a:xfrm>
          <a:off x="527647" y="1326619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8E548-1A85-40D1-8EDC-460371D565BB}">
      <dsp:nvSpPr>
        <dsp:cNvPr id="0" name=""/>
        <dsp:cNvSpPr/>
      </dsp:nvSpPr>
      <dsp:spPr>
        <a:xfrm>
          <a:off x="805843" y="1927122"/>
          <a:ext cx="4739297" cy="3930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Marketing Plans</a:t>
          </a:r>
        </a:p>
      </dsp:txBody>
      <dsp:txXfrm>
        <a:off x="805843" y="1927122"/>
        <a:ext cx="4739297" cy="393094"/>
      </dsp:txXfrm>
    </dsp:sp>
    <dsp:sp modelId="{4DE0DECF-D370-4101-9015-0F027B2B2B10}">
      <dsp:nvSpPr>
        <dsp:cNvPr id="0" name=""/>
        <dsp:cNvSpPr/>
      </dsp:nvSpPr>
      <dsp:spPr>
        <a:xfrm>
          <a:off x="527647" y="1915812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130A-ADCB-44C6-8650-63056B08959B}">
      <dsp:nvSpPr>
        <dsp:cNvPr id="0" name=""/>
        <dsp:cNvSpPr/>
      </dsp:nvSpPr>
      <dsp:spPr>
        <a:xfrm>
          <a:off x="625473" y="2554516"/>
          <a:ext cx="4887155" cy="3930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Management Consulting Service 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625473" y="2554516"/>
        <a:ext cx="4887155" cy="393094"/>
      </dsp:txXfrm>
    </dsp:sp>
    <dsp:sp modelId="{3BBFF847-AE66-4ED0-9909-F50A11CF1501}">
      <dsp:nvSpPr>
        <dsp:cNvPr id="0" name=""/>
        <dsp:cNvSpPr/>
      </dsp:nvSpPr>
      <dsp:spPr>
        <a:xfrm>
          <a:off x="379788" y="2505379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5A25E-6F6C-467E-90A9-42897305951B}">
      <dsp:nvSpPr>
        <dsp:cNvPr id="0" name=""/>
        <dsp:cNvSpPr/>
      </dsp:nvSpPr>
      <dsp:spPr>
        <a:xfrm>
          <a:off x="302125" y="3144083"/>
          <a:ext cx="5210502" cy="393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Training Courses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302125" y="3144083"/>
        <a:ext cx="5210502" cy="393094"/>
      </dsp:txXfrm>
    </dsp:sp>
    <dsp:sp modelId="{14DB0580-E693-4C15-A346-E2226C103CEE}">
      <dsp:nvSpPr>
        <dsp:cNvPr id="0" name=""/>
        <dsp:cNvSpPr/>
      </dsp:nvSpPr>
      <dsp:spPr>
        <a:xfrm>
          <a:off x="56441" y="3094946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573FF-1FCA-4568-850A-F3CA2751DBC7}">
      <dsp:nvSpPr>
        <dsp:cNvPr id="0" name=""/>
        <dsp:cNvSpPr/>
      </dsp:nvSpPr>
      <dsp:spPr>
        <a:xfrm>
          <a:off x="461090" y="1789595"/>
          <a:ext cx="2144663" cy="143189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60" t="8913" r="28618" b="142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307C1-7341-4A2C-8C07-B27CF08B532E}">
      <dsp:nvSpPr>
        <dsp:cNvPr id="0" name=""/>
        <dsp:cNvSpPr/>
      </dsp:nvSpPr>
      <dsp:spPr>
        <a:xfrm>
          <a:off x="5561891" y="1005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1" t="13141" r="10929" b="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5CA61-BA9E-44AB-AFC9-5110AF1F7E34}">
      <dsp:nvSpPr>
        <dsp:cNvPr id="0" name=""/>
        <dsp:cNvSpPr/>
      </dsp:nvSpPr>
      <dsp:spPr>
        <a:xfrm>
          <a:off x="3025474" y="1005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58" t="15936" r="-131569" b="-621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AC4AA-9E46-4AB3-BA41-A6D20E767CA9}">
      <dsp:nvSpPr>
        <dsp:cNvPr id="0" name=""/>
        <dsp:cNvSpPr/>
      </dsp:nvSpPr>
      <dsp:spPr>
        <a:xfrm>
          <a:off x="3011491" y="181659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710" t="10919" r="29165" b="-346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E8E82-94FC-4677-AF7F-160374A856BA}">
      <dsp:nvSpPr>
        <dsp:cNvPr id="0" name=""/>
        <dsp:cNvSpPr/>
      </dsp:nvSpPr>
      <dsp:spPr>
        <a:xfrm>
          <a:off x="461090" y="1005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7" t="23505" r="4491" b="1332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DA66F-0DDD-47AB-AA16-B59BDEC3CA4E}">
      <dsp:nvSpPr>
        <dsp:cNvPr id="0" name=""/>
        <dsp:cNvSpPr/>
      </dsp:nvSpPr>
      <dsp:spPr>
        <a:xfrm>
          <a:off x="294445" y="132620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900" b="1" kern="1200" dirty="0" smtClean="0"/>
            <a:t>ABTAX Limited</a:t>
          </a:r>
          <a:endParaRPr lang="en-029" sz="900" kern="1200" dirty="0"/>
        </a:p>
      </dsp:txBody>
      <dsp:txXfrm>
        <a:off x="294445" y="1326203"/>
        <a:ext cx="2140271" cy="226532"/>
      </dsp:txXfrm>
    </dsp:sp>
    <dsp:sp modelId="{5633F639-F493-45AC-83B5-228DCB810A3B}">
      <dsp:nvSpPr>
        <dsp:cNvPr id="0" name=""/>
        <dsp:cNvSpPr/>
      </dsp:nvSpPr>
      <dsp:spPr>
        <a:xfrm>
          <a:off x="5561891" y="181659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321" t="13498" r="26903" b="-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FCF83-BF7F-4DD1-BA3C-5DE53E1070CE}">
      <dsp:nvSpPr>
        <dsp:cNvPr id="0" name=""/>
        <dsp:cNvSpPr/>
      </dsp:nvSpPr>
      <dsp:spPr>
        <a:xfrm>
          <a:off x="294445" y="18100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7606D-BD35-4423-8489-8F02C15C98CF}">
      <dsp:nvSpPr>
        <dsp:cNvPr id="0" name=""/>
        <dsp:cNvSpPr/>
      </dsp:nvSpPr>
      <dsp:spPr>
        <a:xfrm>
          <a:off x="2844845" y="132620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Boldeck Jamaica Limited</a:t>
          </a:r>
        </a:p>
      </dsp:txBody>
      <dsp:txXfrm>
        <a:off x="2844845" y="1326203"/>
        <a:ext cx="2140271" cy="226532"/>
      </dsp:txXfrm>
    </dsp:sp>
    <dsp:sp modelId="{196099A6-D9AD-468E-8EFC-76DD78128ABD}">
      <dsp:nvSpPr>
        <dsp:cNvPr id="0" name=""/>
        <dsp:cNvSpPr/>
      </dsp:nvSpPr>
      <dsp:spPr>
        <a:xfrm>
          <a:off x="3011491" y="3623135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548" t="15334" r="40982" b="-159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30545-347F-4C7B-ACB3-D65AC76E1703}">
      <dsp:nvSpPr>
        <dsp:cNvPr id="0" name=""/>
        <dsp:cNvSpPr/>
      </dsp:nvSpPr>
      <dsp:spPr>
        <a:xfrm>
          <a:off x="2844845" y="18100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DA587-A103-430A-8B75-F37BD8FA26C3}">
      <dsp:nvSpPr>
        <dsp:cNvPr id="0" name=""/>
        <dsp:cNvSpPr/>
      </dsp:nvSpPr>
      <dsp:spPr>
        <a:xfrm>
          <a:off x="5395246" y="132620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BDO Management Consultants</a:t>
          </a:r>
        </a:p>
      </dsp:txBody>
      <dsp:txXfrm>
        <a:off x="5395246" y="1326203"/>
        <a:ext cx="2140271" cy="226532"/>
      </dsp:txXfrm>
    </dsp:sp>
    <dsp:sp modelId="{D9441C5A-646D-4258-BA8C-92915F61B6C3}">
      <dsp:nvSpPr>
        <dsp:cNvPr id="0" name=""/>
        <dsp:cNvSpPr/>
      </dsp:nvSpPr>
      <dsp:spPr>
        <a:xfrm>
          <a:off x="5395246" y="18100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452B0-F7D9-4261-9805-35EED5D853C4}">
      <dsp:nvSpPr>
        <dsp:cNvPr id="0" name=""/>
        <dsp:cNvSpPr/>
      </dsp:nvSpPr>
      <dsp:spPr>
        <a:xfrm>
          <a:off x="294445" y="315974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DGS Chartered Accountants and Business Advisors</a:t>
          </a:r>
        </a:p>
      </dsp:txBody>
      <dsp:txXfrm>
        <a:off x="294445" y="3159743"/>
        <a:ext cx="2140271" cy="226532"/>
      </dsp:txXfrm>
    </dsp:sp>
    <dsp:sp modelId="{58B0464D-80AB-44F0-9A97-612695F2E58B}">
      <dsp:nvSpPr>
        <dsp:cNvPr id="0" name=""/>
        <dsp:cNvSpPr/>
      </dsp:nvSpPr>
      <dsp:spPr>
        <a:xfrm>
          <a:off x="294445" y="2014541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09182-E516-45DB-8430-738FEAFD45F1}">
      <dsp:nvSpPr>
        <dsp:cNvPr id="0" name=""/>
        <dsp:cNvSpPr/>
      </dsp:nvSpPr>
      <dsp:spPr>
        <a:xfrm>
          <a:off x="2844845" y="3132742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Jamaica Business Development Corporation</a:t>
          </a:r>
        </a:p>
      </dsp:txBody>
      <dsp:txXfrm>
        <a:off x="2844845" y="3132742"/>
        <a:ext cx="2140271" cy="226532"/>
      </dsp:txXfrm>
    </dsp:sp>
    <dsp:sp modelId="{CF78BBA3-A3A8-4F61-A679-3AC444A091A0}">
      <dsp:nvSpPr>
        <dsp:cNvPr id="0" name=""/>
        <dsp:cNvSpPr/>
      </dsp:nvSpPr>
      <dsp:spPr>
        <a:xfrm>
          <a:off x="2844845" y="198754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66EB2-8235-4131-A822-320F9A1A382D}">
      <dsp:nvSpPr>
        <dsp:cNvPr id="0" name=""/>
        <dsp:cNvSpPr/>
      </dsp:nvSpPr>
      <dsp:spPr>
        <a:xfrm>
          <a:off x="5395246" y="3132742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Jamaica Exporters' Association </a:t>
          </a:r>
        </a:p>
      </dsp:txBody>
      <dsp:txXfrm>
        <a:off x="5395246" y="3132742"/>
        <a:ext cx="2140271" cy="226532"/>
      </dsp:txXfrm>
    </dsp:sp>
    <dsp:sp modelId="{DD3BFB9D-26D1-448B-88BC-4F8882387A7E}">
      <dsp:nvSpPr>
        <dsp:cNvPr id="0" name=""/>
        <dsp:cNvSpPr/>
      </dsp:nvSpPr>
      <dsp:spPr>
        <a:xfrm>
          <a:off x="5395246" y="198754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C8912-674E-4610-A2D9-3273F045663D}">
      <dsp:nvSpPr>
        <dsp:cNvPr id="0" name=""/>
        <dsp:cNvSpPr/>
      </dsp:nvSpPr>
      <dsp:spPr>
        <a:xfrm>
          <a:off x="2844845" y="4939282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University of Technology (UTECH)</a:t>
          </a:r>
        </a:p>
      </dsp:txBody>
      <dsp:txXfrm>
        <a:off x="2844845" y="4939282"/>
        <a:ext cx="2140271" cy="226532"/>
      </dsp:txXfrm>
    </dsp:sp>
    <dsp:sp modelId="{31CB1FD5-690E-44B1-9AD8-19E8C6704C44}">
      <dsp:nvSpPr>
        <dsp:cNvPr id="0" name=""/>
        <dsp:cNvSpPr/>
      </dsp:nvSpPr>
      <dsp:spPr>
        <a:xfrm>
          <a:off x="2844845" y="3794079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4633-5587-44C8-84DB-CECC652C542D}">
      <dsp:nvSpPr>
        <dsp:cNvPr id="0" name=""/>
        <dsp:cNvSpPr/>
      </dsp:nvSpPr>
      <dsp:spPr>
        <a:xfrm rot="5400000">
          <a:off x="-266634" y="269034"/>
          <a:ext cx="1777565" cy="124429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b="1" kern="1200" dirty="0" smtClean="0">
              <a:solidFill>
                <a:schemeClr val="tx1"/>
              </a:solidFill>
            </a:rPr>
            <a:t>Business</a:t>
          </a:r>
          <a:endParaRPr lang="en-029" sz="2000" b="1" kern="1200" dirty="0">
            <a:solidFill>
              <a:schemeClr val="tx1"/>
            </a:solidFill>
          </a:endParaRPr>
        </a:p>
      </dsp:txBody>
      <dsp:txXfrm rot="-5400000">
        <a:off x="1" y="624547"/>
        <a:ext cx="1244296" cy="533269"/>
      </dsp:txXfrm>
    </dsp:sp>
    <dsp:sp modelId="{61BC6FE4-0E6D-4D9F-93EC-F01521D33B12}">
      <dsp:nvSpPr>
        <dsp:cNvPr id="0" name=""/>
        <dsp:cNvSpPr/>
      </dsp:nvSpPr>
      <dsp:spPr>
        <a:xfrm rot="5400000">
          <a:off x="2379446" y="-1132750"/>
          <a:ext cx="1155417" cy="342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Agro-processing</a:t>
          </a:r>
          <a:endParaRPr lang="en-029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St. Thomas</a:t>
          </a:r>
          <a:endParaRPr lang="en-029" sz="1700" kern="1200" dirty="0">
            <a:solidFill>
              <a:schemeClr val="tx1"/>
            </a:solidFill>
          </a:endParaRPr>
        </a:p>
      </dsp:txBody>
      <dsp:txXfrm rot="-5400000">
        <a:off x="1244297" y="58802"/>
        <a:ext cx="3369314" cy="1042611"/>
      </dsp:txXfrm>
    </dsp:sp>
    <dsp:sp modelId="{B9A5EBDD-5DA9-4251-AAC2-8A222FD3C2A0}">
      <dsp:nvSpPr>
        <dsp:cNvPr id="0" name=""/>
        <dsp:cNvSpPr/>
      </dsp:nvSpPr>
      <dsp:spPr>
        <a:xfrm rot="5400000">
          <a:off x="-266634" y="1854351"/>
          <a:ext cx="1777565" cy="12442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b="1" kern="1200" dirty="0" smtClean="0">
              <a:solidFill>
                <a:schemeClr val="tx1"/>
              </a:solidFill>
            </a:rPr>
            <a:t>Voucher</a:t>
          </a:r>
          <a:endParaRPr lang="en-029" sz="2000" b="1" kern="1200" dirty="0">
            <a:solidFill>
              <a:schemeClr val="tx1"/>
            </a:solidFill>
          </a:endParaRPr>
        </a:p>
      </dsp:txBody>
      <dsp:txXfrm rot="-5400000">
        <a:off x="1" y="2209864"/>
        <a:ext cx="1244296" cy="533269"/>
      </dsp:txXfrm>
    </dsp:sp>
    <dsp:sp modelId="{81D63EC2-24CA-4C44-AB35-4E825B4AB707}">
      <dsp:nvSpPr>
        <dsp:cNvPr id="0" name=""/>
        <dsp:cNvSpPr/>
      </dsp:nvSpPr>
      <dsp:spPr>
        <a:xfrm rot="5400000">
          <a:off x="2379446" y="452567"/>
          <a:ext cx="1155417" cy="342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Financial Statement  Voucher</a:t>
          </a:r>
          <a:endParaRPr lang="en-029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Value - $200,000</a:t>
          </a:r>
          <a:endParaRPr lang="en-029" sz="1700" kern="1200" dirty="0">
            <a:solidFill>
              <a:schemeClr val="tx1"/>
            </a:solidFill>
          </a:endParaRPr>
        </a:p>
      </dsp:txBody>
      <dsp:txXfrm rot="-5400000">
        <a:off x="1244297" y="1644120"/>
        <a:ext cx="3369314" cy="1042611"/>
      </dsp:txXfrm>
    </dsp:sp>
    <dsp:sp modelId="{FC9315FD-FB55-4894-A181-E38292E16D22}">
      <dsp:nvSpPr>
        <dsp:cNvPr id="0" name=""/>
        <dsp:cNvSpPr/>
      </dsp:nvSpPr>
      <dsp:spPr>
        <a:xfrm rot="5400000">
          <a:off x="-266634" y="3439669"/>
          <a:ext cx="1777565" cy="12442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b="1" kern="1200" dirty="0" smtClean="0">
              <a:solidFill>
                <a:schemeClr val="tx1"/>
              </a:solidFill>
            </a:rPr>
            <a:t>Loan</a:t>
          </a:r>
          <a:endParaRPr lang="en-029" sz="2000" b="1" kern="1200" dirty="0">
            <a:solidFill>
              <a:schemeClr val="tx1"/>
            </a:solidFill>
          </a:endParaRPr>
        </a:p>
      </dsp:txBody>
      <dsp:txXfrm rot="-5400000">
        <a:off x="1" y="3795182"/>
        <a:ext cx="1244296" cy="533269"/>
      </dsp:txXfrm>
    </dsp:sp>
    <dsp:sp modelId="{074966B8-B56C-48E7-A45F-E44A7483E465}">
      <dsp:nvSpPr>
        <dsp:cNvPr id="0" name=""/>
        <dsp:cNvSpPr/>
      </dsp:nvSpPr>
      <dsp:spPr>
        <a:xfrm rot="5400000">
          <a:off x="2379446" y="2037884"/>
          <a:ext cx="1155417" cy="342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J$30 million</a:t>
          </a:r>
          <a:endParaRPr lang="en-029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To produce 10,000 cases of products to sell year round</a:t>
          </a:r>
          <a:endParaRPr lang="en-029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>
              <a:solidFill>
                <a:schemeClr val="tx1"/>
              </a:solidFill>
            </a:rPr>
            <a:t>To explore new markets</a:t>
          </a:r>
          <a:endParaRPr lang="en-029" sz="1700" kern="1200" dirty="0">
            <a:solidFill>
              <a:schemeClr val="tx1"/>
            </a:solidFill>
          </a:endParaRPr>
        </a:p>
      </dsp:txBody>
      <dsp:txXfrm rot="-5400000">
        <a:off x="1244297" y="3229437"/>
        <a:ext cx="3369314" cy="104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639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750" y="0"/>
            <a:ext cx="302763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4737E-5955-4FEC-9B6A-98AABBE268A2}" type="datetimeFigureOut">
              <a:rPr lang="en-029" smtClean="0"/>
              <a:t>07/04/2016</a:t>
            </a:fld>
            <a:endParaRPr lang="en-02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639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750" y="8817612"/>
            <a:ext cx="302763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D145-E3EC-4253-93CC-282AC65A5EE5}" type="slidenum">
              <a:rPr lang="en-029" smtClean="0"/>
              <a:t>‹#›</a:t>
            </a:fld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66192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CDC2541-9F40-42B7-B9C1-5E7FE4D04A19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E046D8A-E585-45BB-B026-22A1A17421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8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also available for AFI Loans</a:t>
            </a:r>
            <a:r>
              <a:rPr lang="en-US" baseline="0" dirty="0" smtClean="0"/>
              <a:t> </a:t>
            </a:r>
          </a:p>
          <a:p>
            <a:pPr defTabSz="924458">
              <a:defRPr/>
            </a:pPr>
            <a:r>
              <a:rPr lang="en-US" dirty="0"/>
              <a:t>Excess of J30 6.5% to AFI; </a:t>
            </a:r>
            <a:r>
              <a:rPr lang="en-US" b="1" dirty="0"/>
              <a:t>9.5%</a:t>
            </a:r>
            <a:r>
              <a:rPr lang="en-US" dirty="0"/>
              <a:t>to sub-borrower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9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2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2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8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7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4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42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2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3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B7A7-8785-454B-8EBB-374CE5BF6A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B7A7-8785-454B-8EBB-374CE5BF6A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7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B7A7-8785-454B-8EBB-374CE5BF6A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0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9081-3F73-49C0-95C7-DC5379D24A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6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0BBD52-85AE-41CF-BCD7-A99C2258EEE4}" type="datetimeFigureOut">
              <a:rPr lang="en-US" smtClean="0"/>
              <a:t>7/4/2016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8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9.jpg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nkjm.com/vta" TargetMode="External"/><Relationship Id="rId2" Type="http://schemas.openxmlformats.org/officeDocument/2006/relationships/hyperlink" Target="mailto:mmckenzie@dbankjm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667000"/>
            <a:ext cx="67056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DBJ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Opportunities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71628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53000"/>
            <a:ext cx="3276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55" y="228600"/>
            <a:ext cx="7696200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DBJ PROVIDING SUSTAINABLE FINANCIAL SOLUTIONS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4495800" cy="548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600" dirty="0" smtClean="0"/>
              <a:t>SME LOANS </a:t>
            </a:r>
          </a:p>
          <a:p>
            <a:r>
              <a:rPr lang="en-US" sz="2600" dirty="0" smtClean="0"/>
              <a:t>LOANS FOR LARGE BUSINESSES </a:t>
            </a:r>
          </a:p>
          <a:p>
            <a:r>
              <a:rPr lang="en-US" sz="2600" dirty="0" smtClean="0"/>
              <a:t>AGRICULTURAL LOANS </a:t>
            </a:r>
          </a:p>
          <a:p>
            <a:r>
              <a:rPr lang="en-US" sz="2600" dirty="0" smtClean="0"/>
              <a:t>ENERGY </a:t>
            </a:r>
            <a:r>
              <a:rPr lang="en-US" sz="2600" dirty="0"/>
              <a:t>LOANS </a:t>
            </a:r>
          </a:p>
          <a:p>
            <a:pPr lvl="2"/>
            <a:r>
              <a:rPr lang="en-US" sz="2600" dirty="0" smtClean="0"/>
              <a:t>BUSINESS </a:t>
            </a:r>
            <a:endParaRPr lang="en-US" sz="2600" dirty="0"/>
          </a:p>
          <a:p>
            <a:pPr lvl="2"/>
            <a:r>
              <a:rPr lang="en-US" sz="2600" dirty="0" smtClean="0"/>
              <a:t>RESIDENTIAL</a:t>
            </a:r>
          </a:p>
          <a:p>
            <a:r>
              <a:rPr lang="en-US" sz="2600" dirty="0"/>
              <a:t>ENERGY AUDIT </a:t>
            </a:r>
            <a:r>
              <a:rPr lang="en-US" sz="2600" dirty="0" smtClean="0"/>
              <a:t>GRANT</a:t>
            </a:r>
          </a:p>
          <a:p>
            <a:r>
              <a:rPr lang="en-US" sz="2600" dirty="0"/>
              <a:t>PARITIAL </a:t>
            </a:r>
            <a:r>
              <a:rPr lang="en-US" sz="2600" dirty="0" smtClean="0"/>
              <a:t>GUARANTEE</a:t>
            </a:r>
            <a:endParaRPr lang="en-US" sz="2600" dirty="0"/>
          </a:p>
          <a:p>
            <a:r>
              <a:rPr lang="en-US" sz="2600" dirty="0" smtClean="0"/>
              <a:t>CAPACITY DEVELOPMENT ASSISTANCE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200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SME LOANS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886200" cy="541020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11200" dirty="0" smtClean="0"/>
              <a:t>90% financing of Project Cost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Maximum Loan </a:t>
            </a:r>
            <a:r>
              <a:rPr lang="en-US" sz="11200" b="1" dirty="0" smtClean="0"/>
              <a:t>J$30M</a:t>
            </a:r>
            <a:r>
              <a:rPr lang="en-US" sz="112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Interest Rate at </a:t>
            </a:r>
            <a:r>
              <a:rPr lang="en-US" sz="11200" b="1" dirty="0" smtClean="0"/>
              <a:t>10% </a:t>
            </a:r>
            <a:r>
              <a:rPr lang="en-US" sz="11200" dirty="0" smtClean="0"/>
              <a:t>to SME on the reducing balance 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Maximum Tenure - </a:t>
            </a:r>
            <a:r>
              <a:rPr lang="en-US" sz="11200" b="1" dirty="0" smtClean="0"/>
              <a:t>7</a:t>
            </a:r>
            <a:r>
              <a:rPr lang="en-US" sz="11200" dirty="0" smtClean="0"/>
              <a:t> Years 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Up to </a:t>
            </a:r>
            <a:r>
              <a:rPr lang="en-US" sz="11200" b="1" dirty="0" smtClean="0"/>
              <a:t>12</a:t>
            </a:r>
            <a:r>
              <a:rPr lang="en-US" sz="11200" dirty="0" smtClean="0"/>
              <a:t> months moratorium on Principal</a:t>
            </a:r>
          </a:p>
          <a:p>
            <a:pPr lvl="0">
              <a:lnSpc>
                <a:spcPct val="120000"/>
              </a:lnSpc>
            </a:pPr>
            <a:endParaRPr lang="en-US" sz="5100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1946989" y="3539410"/>
            <a:ext cx="5105404" cy="7697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pic>
        <p:nvPicPr>
          <p:cNvPr id="9" name="Content Placeholder 8" descr="Fashion Designer In Studio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038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990600"/>
          </a:xfrm>
        </p:spPr>
        <p:txBody>
          <a:bodyPr/>
          <a:lstStyle/>
          <a:p>
            <a:r>
              <a:rPr lang="en-US" dirty="0" smtClean="0"/>
              <a:t>AGRICULTURAL LOANS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3657600" cy="5044440"/>
          </a:xfrm>
        </p:spPr>
        <p:txBody>
          <a:bodyPr>
            <a:normAutofit/>
          </a:bodyPr>
          <a:lstStyle/>
          <a:p>
            <a:r>
              <a:rPr lang="en-US" dirty="0"/>
              <a:t>Up to </a:t>
            </a:r>
            <a:r>
              <a:rPr lang="en-US" b="1" dirty="0"/>
              <a:t>J$8.4M</a:t>
            </a:r>
            <a:r>
              <a:rPr lang="en-US" dirty="0"/>
              <a:t> at </a:t>
            </a:r>
            <a:endParaRPr lang="en-US" dirty="0" smtClean="0"/>
          </a:p>
          <a:p>
            <a:r>
              <a:rPr lang="en-US" dirty="0" smtClean="0"/>
              <a:t>Interest </a:t>
            </a:r>
            <a:r>
              <a:rPr lang="en-US" dirty="0"/>
              <a:t>rate of </a:t>
            </a:r>
            <a:r>
              <a:rPr lang="en-US" dirty="0" smtClean="0"/>
              <a:t>9.5</a:t>
            </a:r>
            <a:r>
              <a:rPr lang="en-US" b="1" dirty="0" smtClean="0"/>
              <a:t>% </a:t>
            </a:r>
            <a:r>
              <a:rPr lang="en-US" dirty="0"/>
              <a:t>to client </a:t>
            </a:r>
            <a:r>
              <a:rPr lang="en-US" dirty="0" smtClean="0"/>
              <a:t>on the reducing balance</a:t>
            </a:r>
            <a:endParaRPr lang="en-US" dirty="0"/>
          </a:p>
          <a:p>
            <a:r>
              <a:rPr lang="en-US" dirty="0"/>
              <a:t>Tenure: up to </a:t>
            </a:r>
            <a:r>
              <a:rPr lang="en-US" dirty="0" smtClean="0"/>
              <a:t>7 </a:t>
            </a:r>
            <a:r>
              <a:rPr lang="en-US" dirty="0"/>
              <a:t>years</a:t>
            </a:r>
          </a:p>
          <a:p>
            <a:r>
              <a:rPr lang="en-US" dirty="0" smtClean="0"/>
              <a:t>Moratorium up </a:t>
            </a:r>
            <a:r>
              <a:rPr lang="en-US" dirty="0"/>
              <a:t>to </a:t>
            </a:r>
            <a:r>
              <a:rPr lang="en-US" dirty="0" smtClean="0"/>
              <a:t>24 </a:t>
            </a:r>
            <a:r>
              <a:rPr lang="en-US" dirty="0"/>
              <a:t>m</a:t>
            </a:r>
            <a:r>
              <a:rPr lang="en-US" dirty="0" smtClean="0"/>
              <a:t>onths  </a:t>
            </a:r>
            <a:endParaRPr lang="en-US" dirty="0"/>
          </a:p>
          <a:p>
            <a:r>
              <a:rPr lang="en-US" b="1" dirty="0"/>
              <a:t>90%</a:t>
            </a:r>
            <a:r>
              <a:rPr lang="en-US" dirty="0"/>
              <a:t> </a:t>
            </a:r>
            <a:r>
              <a:rPr lang="en-US" dirty="0" smtClean="0"/>
              <a:t>financing of Project cost</a:t>
            </a:r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http://jamaica-gleaner.com/sites/default/files/styles/jg_article_image/public/article_images/2015/01/03/denbigh-vegetables.jpg?itok=E9oZf5X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90525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8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0335126"/>
              </p:ext>
            </p:extLst>
          </p:nvPr>
        </p:nvGraphicFramePr>
        <p:xfrm>
          <a:off x="1295400" y="5334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70887" y="3044110"/>
            <a:ext cx="6553200" cy="7697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ENERGY SOLUTIONS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5100" y="30099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LOANS FOR RESIDENTS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352800" cy="4343400"/>
          </a:xfrm>
        </p:spPr>
        <p:txBody>
          <a:bodyPr>
            <a:normAutofit fontScale="62500" lnSpcReduction="20000"/>
          </a:bodyPr>
          <a:lstStyle/>
          <a:p>
            <a:pPr marL="82296" lv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ENERGY LOANS:</a:t>
            </a:r>
            <a:r>
              <a:rPr lang="en-US" sz="3600" dirty="0" smtClean="0"/>
              <a:t> </a:t>
            </a:r>
            <a:endParaRPr lang="en-US" sz="3600" dirty="0"/>
          </a:p>
          <a:p>
            <a:pPr marL="82296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Interest Rate -</a:t>
            </a:r>
            <a:r>
              <a:rPr lang="en-US" sz="3600" b="1" dirty="0" smtClean="0">
                <a:solidFill>
                  <a:schemeClr val="tx1"/>
                </a:solidFill>
              </a:rPr>
              <a:t>9.5%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Loan Term: </a:t>
            </a:r>
            <a:r>
              <a:rPr lang="en-US" sz="3600" b="1" dirty="0" smtClean="0">
                <a:solidFill>
                  <a:schemeClr val="tx1"/>
                </a:solidFill>
              </a:rPr>
              <a:t>8</a:t>
            </a:r>
            <a:r>
              <a:rPr lang="en-US" sz="3600" dirty="0" smtClean="0">
                <a:solidFill>
                  <a:schemeClr val="tx1"/>
                </a:solidFill>
              </a:rPr>
              <a:t> years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We finance 90% of Project cost up to </a:t>
            </a:r>
            <a:r>
              <a:rPr lang="en-US" sz="3600" b="1" dirty="0" smtClean="0">
                <a:solidFill>
                  <a:schemeClr val="tx1"/>
                </a:solidFill>
              </a:rPr>
              <a:t>J$2M </a:t>
            </a:r>
            <a:r>
              <a:rPr lang="en-US" sz="3600" dirty="0" smtClean="0">
                <a:solidFill>
                  <a:schemeClr val="tx1"/>
                </a:solidFill>
              </a:rPr>
              <a:t>for: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Solar Water Heaters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PV Systems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Wind Turbines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Bio-digester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28194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 descr="http://cdn.fixr.com/media/images/cost-guides/106177176549d5e117a267b5.15657988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4958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8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CREDIT ENHANCEMENT </a:t>
            </a:r>
            <a:r>
              <a:rPr lang="en-US" sz="3200" dirty="0" smtClean="0"/>
              <a:t>FACILITY </a:t>
            </a:r>
            <a:r>
              <a:rPr lang="en-US" sz="3200" dirty="0"/>
              <a:t>(CEF)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64992" cy="4876800"/>
          </a:xfrm>
        </p:spPr>
        <p:txBody>
          <a:bodyPr>
            <a:normAutofit fontScale="55000" lnSpcReduction="20000"/>
          </a:bodyPr>
          <a:lstStyle/>
          <a:p>
            <a:pPr marL="82296" lvl="0" indent="0">
              <a:lnSpc>
                <a:spcPct val="120000"/>
              </a:lnSpc>
              <a:buNone/>
            </a:pPr>
            <a:r>
              <a:rPr lang="en-US" sz="3400" dirty="0" smtClean="0"/>
              <a:t>ELIGIBILITY CRITERIA:</a:t>
            </a:r>
          </a:p>
          <a:p>
            <a:pPr marL="82296" lvl="0" indent="0">
              <a:lnSpc>
                <a:spcPct val="120000"/>
              </a:lnSpc>
              <a:buNone/>
            </a:pPr>
            <a:endParaRPr lang="en-US" sz="34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Annual Sales ≤ $425M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Tax Compliant </a:t>
            </a:r>
            <a:endParaRPr lang="en-US" sz="3600" b="1" dirty="0"/>
          </a:p>
          <a:p>
            <a:r>
              <a:rPr lang="en-US" sz="3600" dirty="0" smtClean="0"/>
              <a:t>Project must be financially viable &amp; technically feasible</a:t>
            </a:r>
          </a:p>
          <a:p>
            <a:r>
              <a:rPr lang="en-US" sz="3600" dirty="0" smtClean="0"/>
              <a:t>Proven Track Record (at least12 months in operation can access $5M and 24 months in operation full coverage of $15M) </a:t>
            </a:r>
            <a:endParaRPr lang="en-US" sz="3600" b="1" dirty="0"/>
          </a:p>
          <a:p>
            <a:r>
              <a:rPr lang="en-US" sz="3600" dirty="0" smtClean="0"/>
              <a:t>Good Credit History </a:t>
            </a:r>
            <a:endParaRPr lang="en-US" sz="3600" b="1" dirty="0"/>
          </a:p>
          <a:p>
            <a:r>
              <a:rPr lang="en-US" sz="3600" dirty="0" smtClean="0"/>
              <a:t>Not for financing of existing loans </a:t>
            </a:r>
            <a:endParaRPr lang="en-US" sz="3600" b="1" dirty="0"/>
          </a:p>
          <a:p>
            <a:pPr marL="82296" indent="0">
              <a:buNone/>
            </a:pPr>
            <a:endParaRPr lang="en-US" sz="3400" dirty="0" smtClean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GUARANTEE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C:\Users\candrews\Desktop\CEF Application and processes\2015-CEF Poster (March)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4590" b="56538"/>
          <a:stretch/>
        </p:blipFill>
        <p:spPr bwMode="auto">
          <a:xfrm>
            <a:off x="4800600" y="19812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9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630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CREDIT ENHANCEMENT </a:t>
            </a:r>
            <a:r>
              <a:rPr lang="en-US" sz="3200" dirty="0" smtClean="0"/>
              <a:t>FACILITY </a:t>
            </a:r>
            <a:r>
              <a:rPr lang="en-US" sz="3200" dirty="0"/>
              <a:t>(CEF)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lvl="0" indent="0">
              <a:lnSpc>
                <a:spcPct val="120000"/>
              </a:lnSpc>
              <a:buNone/>
            </a:pPr>
            <a:r>
              <a:rPr lang="en-US" dirty="0" smtClean="0"/>
              <a:t>DBJ </a:t>
            </a:r>
            <a:r>
              <a:rPr lang="en-US" dirty="0"/>
              <a:t>will </a:t>
            </a:r>
            <a:r>
              <a:rPr lang="en-US" dirty="0" smtClean="0"/>
              <a:t>guarantee:</a:t>
            </a:r>
          </a:p>
          <a:p>
            <a:pPr marL="82296" lvl="0" indent="0">
              <a:lnSpc>
                <a:spcPct val="120000"/>
              </a:lnSpc>
              <a:buNone/>
            </a:pPr>
            <a:endParaRPr lang="en-US" dirty="0" smtClean="0"/>
          </a:p>
          <a:p>
            <a:pPr marL="82296" lvl="0" indent="0">
              <a:lnSpc>
                <a:spcPct val="120000"/>
              </a:lnSpc>
              <a:buNone/>
            </a:pPr>
            <a:r>
              <a:rPr lang="en-US" b="1" dirty="0" smtClean="0"/>
              <a:t>* 50</a:t>
            </a:r>
            <a:r>
              <a:rPr lang="en-US" b="1" dirty="0"/>
              <a:t>%</a:t>
            </a:r>
            <a:r>
              <a:rPr lang="en-US" dirty="0"/>
              <a:t> of SME loans up </a:t>
            </a:r>
            <a:r>
              <a:rPr lang="en-US" dirty="0" smtClean="0"/>
              <a:t>to $30M (ie Maximum of </a:t>
            </a:r>
            <a:r>
              <a:rPr lang="en-US" b="1" dirty="0" smtClean="0"/>
              <a:t>$15M)</a:t>
            </a:r>
            <a:endParaRPr lang="en-US" b="1" dirty="0"/>
          </a:p>
          <a:p>
            <a:pPr marL="82296" lvl="0" indent="0">
              <a:lnSpc>
                <a:spcPct val="120000"/>
              </a:lnSpc>
              <a:buNone/>
            </a:pPr>
            <a:endParaRPr lang="en-US" b="1" dirty="0"/>
          </a:p>
          <a:p>
            <a:pPr marL="82296" lvl="0" indent="0">
              <a:lnSpc>
                <a:spcPct val="120000"/>
              </a:lnSpc>
              <a:buNone/>
            </a:pPr>
            <a:r>
              <a:rPr lang="en-US" b="1" dirty="0"/>
              <a:t>*</a:t>
            </a:r>
            <a:r>
              <a:rPr lang="en-US" dirty="0"/>
              <a:t> </a:t>
            </a:r>
            <a:r>
              <a:rPr lang="en-US" b="1" dirty="0" smtClean="0"/>
              <a:t>80</a:t>
            </a:r>
            <a:r>
              <a:rPr lang="en-US" b="1" dirty="0"/>
              <a:t>%</a:t>
            </a:r>
            <a:r>
              <a:rPr lang="en-US" dirty="0"/>
              <a:t> </a:t>
            </a:r>
            <a:r>
              <a:rPr lang="en-US" dirty="0" smtClean="0"/>
              <a:t>of small loans up to $6.25M (ie. Maximum of </a:t>
            </a:r>
            <a:r>
              <a:rPr lang="en-US" b="1" dirty="0" smtClean="0"/>
              <a:t>$5M</a:t>
            </a:r>
            <a:r>
              <a:rPr lang="en-US" dirty="0" smtClean="0"/>
              <a:t>)</a:t>
            </a:r>
            <a:endParaRPr lang="en-US" b="1" dirty="0"/>
          </a:p>
          <a:p>
            <a:pPr marL="82296" lvl="0" indent="0">
              <a:lnSpc>
                <a:spcPct val="120000"/>
              </a:lnSpc>
              <a:buNone/>
            </a:pPr>
            <a:endParaRPr lang="en-US" b="1" dirty="0"/>
          </a:p>
          <a:p>
            <a:pPr marL="82296" indent="0">
              <a:buNone/>
            </a:pPr>
            <a:r>
              <a:rPr lang="en-US" b="1" dirty="0"/>
              <a:t>* </a:t>
            </a:r>
            <a:r>
              <a:rPr lang="en-US" b="1" dirty="0" smtClean="0"/>
              <a:t>80</a:t>
            </a:r>
            <a:r>
              <a:rPr lang="en-US" b="1" dirty="0"/>
              <a:t>%</a:t>
            </a:r>
            <a:r>
              <a:rPr lang="en-US" dirty="0"/>
              <a:t> of Energy loans up to </a:t>
            </a:r>
            <a:r>
              <a:rPr lang="en-US" b="1" dirty="0"/>
              <a:t>$15M </a:t>
            </a:r>
            <a:r>
              <a:rPr lang="en-US" dirty="0"/>
              <a:t>for SMEs</a:t>
            </a:r>
          </a:p>
          <a:p>
            <a:endParaRPr lang="en-US" dirty="0"/>
          </a:p>
        </p:txBody>
      </p:sp>
      <p:pic>
        <p:nvPicPr>
          <p:cNvPr id="6" name="Content Placeholder 5" descr="http://www.thehindubusinessline.com/multimedia/dynamic/02207/PO17_BS_Guarantee__2207273f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657600" cy="234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GUARANTEE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http://creativevantage.org/wp-content/uploads/2013/09/Support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1242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7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CREDIT ENHANCEMENT </a:t>
            </a:r>
            <a:r>
              <a:rPr lang="en-US" sz="3200" dirty="0" smtClean="0"/>
              <a:t>FACILITY </a:t>
            </a:r>
            <a:r>
              <a:rPr lang="en-US" sz="3200" dirty="0"/>
              <a:t>(CEF)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64992" cy="48768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en-US" sz="3800" b="1" dirty="0" smtClean="0"/>
          </a:p>
          <a:p>
            <a:pPr marL="82296" indent="0">
              <a:buNone/>
            </a:pPr>
            <a:r>
              <a:rPr lang="en-US" sz="3800" b="1" dirty="0" smtClean="0"/>
              <a:t>CEF Fees to SME:</a:t>
            </a:r>
          </a:p>
          <a:p>
            <a:pPr marL="82296" indent="0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*</a:t>
            </a:r>
            <a:r>
              <a:rPr lang="en-US" sz="3100" b="1" dirty="0" smtClean="0">
                <a:solidFill>
                  <a:srgbClr val="00B050"/>
                </a:solidFill>
              </a:rPr>
              <a:t>  Agricultural Loans:  Annual  fee of 1% + GCT on the g’tee amount</a:t>
            </a:r>
          </a:p>
          <a:p>
            <a:pPr marL="82296" indent="0">
              <a:buNone/>
            </a:pPr>
            <a:endParaRPr lang="en-US" sz="3100" b="1" dirty="0" smtClean="0">
              <a:solidFill>
                <a:srgbClr val="00B050"/>
              </a:solidFill>
            </a:endParaRPr>
          </a:p>
          <a:p>
            <a:pPr marL="82296" indent="0">
              <a:buNone/>
            </a:pPr>
            <a:r>
              <a:rPr lang="en-US" sz="3100" b="1" dirty="0">
                <a:solidFill>
                  <a:srgbClr val="FF0000"/>
                </a:solidFill>
              </a:rPr>
              <a:t>*</a:t>
            </a:r>
            <a:r>
              <a:rPr lang="en-US" sz="3100" b="1" dirty="0">
                <a:solidFill>
                  <a:srgbClr val="00B050"/>
                </a:solidFill>
              </a:rPr>
              <a:t>  </a:t>
            </a:r>
            <a:r>
              <a:rPr lang="en-US" sz="3100" b="1" dirty="0" smtClean="0">
                <a:solidFill>
                  <a:srgbClr val="00B050"/>
                </a:solidFill>
              </a:rPr>
              <a:t>All other SME Loans:  Annual </a:t>
            </a:r>
            <a:r>
              <a:rPr lang="en-US" sz="3100" b="1" dirty="0">
                <a:solidFill>
                  <a:srgbClr val="00B050"/>
                </a:solidFill>
              </a:rPr>
              <a:t>fee of 2% + GCT on the g’tee </a:t>
            </a:r>
            <a:r>
              <a:rPr lang="en-US" sz="3100" b="1" dirty="0" smtClean="0">
                <a:solidFill>
                  <a:srgbClr val="00B050"/>
                </a:solidFill>
              </a:rPr>
              <a:t>amount</a:t>
            </a:r>
            <a:endParaRPr lang="en-US" sz="31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GUARANTEE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http://biomassmagazine.com/uploads/posts/web/2012/08/DollarSignSmall_13443657736335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7338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2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Voucher for Technical Assistance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3657600" cy="52578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dirty="0" smtClean="0"/>
              <a:t>Provides assistance to SMEs that need business development services to qualify for a loan.</a:t>
            </a:r>
          </a:p>
          <a:p>
            <a:pPr marL="82296" indent="0">
              <a:buNone/>
            </a:pPr>
            <a:endParaRPr lang="en-US" dirty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dirty="0"/>
              <a:t>SME will pay 30% of the </a:t>
            </a:r>
            <a:r>
              <a:rPr lang="en-US" sz="2800" dirty="0" smtClean="0"/>
              <a:t>service cost</a:t>
            </a:r>
            <a:endParaRPr lang="en-US" sz="2800" dirty="0"/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029" sz="28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029" sz="2800" dirty="0" smtClean="0"/>
              <a:t>DBJ </a:t>
            </a:r>
            <a:r>
              <a:rPr lang="en-029" sz="2800" dirty="0"/>
              <a:t>pays the </a:t>
            </a:r>
            <a:r>
              <a:rPr lang="en-029" sz="2800" dirty="0" smtClean="0"/>
              <a:t>BDO </a:t>
            </a:r>
            <a:r>
              <a:rPr lang="en-029" sz="2800" dirty="0"/>
              <a:t>70% or the value of the voucher (whichever is lower</a:t>
            </a:r>
            <a:r>
              <a:rPr lang="en-029" sz="2800" dirty="0" smtClean="0"/>
              <a:t>)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029" sz="28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029" sz="2800" dirty="0" smtClean="0"/>
              <a:t>Each SME can access a maximum of 2 vouchers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029" sz="2600" dirty="0"/>
          </a:p>
          <a:p>
            <a:pPr marL="82296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2100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2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Voucher for Technical Assistance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7239000" cy="4267200"/>
          </a:xfrm>
        </p:spPr>
        <p:txBody>
          <a:bodyPr>
            <a:normAutofit lnSpcReduction="10000"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029" sz="2600" dirty="0" smtClean="0"/>
              <a:t>Services Offered:</a:t>
            </a:r>
            <a:endParaRPr lang="en-029" sz="2600" dirty="0"/>
          </a:p>
          <a:p>
            <a:pPr marL="82296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8177537"/>
              </p:ext>
            </p:extLst>
          </p:nvPr>
        </p:nvGraphicFramePr>
        <p:xfrm>
          <a:off x="2209800" y="1676400"/>
          <a:ext cx="5562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486400"/>
            <a:ext cx="7181088" cy="9144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*Value of the Vouchers start at $50,000 up to a maximum of $300,000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7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STATEMENT </a:t>
            </a:r>
            <a:endParaRPr lang="en-029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390900" cy="31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43000" y="1142997"/>
            <a:ext cx="4419600" cy="4891799"/>
            <a:chOff x="224980" y="2571748"/>
            <a:chExt cx="2325688" cy="3184574"/>
          </a:xfrm>
        </p:grpSpPr>
        <p:sp>
          <p:nvSpPr>
            <p:cNvPr id="16" name="Round Same Side Corner Rectangle 15"/>
            <p:cNvSpPr/>
            <p:nvPr/>
          </p:nvSpPr>
          <p:spPr>
            <a:xfrm rot="10800000">
              <a:off x="224980" y="2571748"/>
              <a:ext cx="2325688" cy="3025991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Round Same Side Corner Rectangle 4"/>
            <p:cNvSpPr/>
            <p:nvPr/>
          </p:nvSpPr>
          <p:spPr>
            <a:xfrm>
              <a:off x="292728" y="2799217"/>
              <a:ext cx="2209467" cy="2957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Provide 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opportunities to all Jamaicans to improve their quality of life 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through Development Financing, Capacity Building, Public Private Partnerships &amp; Privatization solutions in keeping with GOJ Policy.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391400" cy="4953000"/>
          </a:xfrm>
        </p:spPr>
        <p:txBody>
          <a:bodyPr>
            <a:normAutofit/>
          </a:bodyPr>
          <a:lstStyle/>
          <a:p>
            <a:endParaRPr lang="en-029" sz="2400" dirty="0" smtClean="0"/>
          </a:p>
          <a:p>
            <a:r>
              <a:rPr lang="en-029" sz="2400" dirty="0" smtClean="0"/>
              <a:t>SME visits a DBJ Accredited Financial Institution (AFI) for a loan to improve/expand business operations</a:t>
            </a:r>
          </a:p>
          <a:p>
            <a:endParaRPr lang="en-029" sz="2400" dirty="0" smtClean="0"/>
          </a:p>
          <a:p>
            <a:r>
              <a:rPr lang="en-029" sz="2400" dirty="0" smtClean="0"/>
              <a:t>Loan Officer recommends the client for a Voucher and an email is sent to the SME.</a:t>
            </a:r>
          </a:p>
          <a:p>
            <a:pPr marL="82296" indent="0">
              <a:buNone/>
            </a:pPr>
            <a:endParaRPr lang="en-029" sz="2400" dirty="0" smtClean="0"/>
          </a:p>
          <a:p>
            <a:r>
              <a:rPr lang="en-029" sz="2400" dirty="0"/>
              <a:t>SME visits the Business Development organization (BDO) of their choice from DBJ’s approved list:</a:t>
            </a:r>
          </a:p>
          <a:p>
            <a:pPr marL="82296" indent="0">
              <a:buNone/>
            </a:pPr>
            <a:endParaRPr lang="en-029" sz="2400" dirty="0"/>
          </a:p>
          <a:p>
            <a:pPr marL="82296" indent="0">
              <a:buNone/>
            </a:pPr>
            <a:endParaRPr lang="en-029" sz="2400" dirty="0" smtClean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381000" y="475488"/>
            <a:ext cx="8229600" cy="819912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029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7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029" altLang="en-US" sz="2400" dirty="0" smtClean="0"/>
              <a:t>SME visits the Business Development organization (BDO) of their choice:</a:t>
            </a:r>
          </a:p>
          <a:p>
            <a:pPr lvl="1" eaLnBrk="1" hangingPunct="1"/>
            <a:r>
              <a:rPr lang="en-029" altLang="en-US" sz="2200" dirty="0" smtClean="0"/>
              <a:t>Discuss the service to be accessed</a:t>
            </a:r>
          </a:p>
          <a:p>
            <a:pPr lvl="1" eaLnBrk="1" hangingPunct="1"/>
            <a:r>
              <a:rPr lang="en-029" altLang="en-US" sz="2200" dirty="0" smtClean="0"/>
              <a:t>Signs agreement </a:t>
            </a:r>
          </a:p>
          <a:p>
            <a:pPr lvl="1" eaLnBrk="1" hangingPunct="1"/>
            <a:r>
              <a:rPr lang="en-029" altLang="en-US" sz="2200" dirty="0" smtClean="0"/>
              <a:t>Pays 30% of the cost</a:t>
            </a:r>
          </a:p>
          <a:p>
            <a:pPr lvl="1" eaLnBrk="1" hangingPunct="1"/>
            <a:r>
              <a:rPr lang="en-029" altLang="en-US" sz="2200" dirty="0" smtClean="0"/>
              <a:t> Accesses the service</a:t>
            </a:r>
          </a:p>
          <a:p>
            <a:pPr lvl="1" eaLnBrk="1" hangingPunct="1"/>
            <a:r>
              <a:rPr lang="en-029" altLang="en-US" sz="2200" dirty="0" smtClean="0"/>
              <a:t>DBJ pays the BDO 70% or the value of the voucher (whichever is lower)</a:t>
            </a:r>
          </a:p>
          <a:p>
            <a:pPr eaLnBrk="1" hangingPunct="1"/>
            <a:endParaRPr lang="en-029" altLang="en-US" sz="2400" dirty="0" smtClean="0"/>
          </a:p>
          <a:p>
            <a:pPr eaLnBrk="1" hangingPunct="1"/>
            <a:r>
              <a:rPr lang="en-029" altLang="en-US" sz="2400" dirty="0" smtClean="0"/>
              <a:t>SME returns to bank if financing is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42DD-EBC9-4441-A6B1-8F538000EB1A}" type="slidenum">
              <a:rPr lang="en-029" smtClean="0"/>
              <a:t>21</a:t>
            </a:fld>
            <a:endParaRPr lang="en-029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Redeem a Voucher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9301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96200" cy="819912"/>
          </a:xfrm>
        </p:spPr>
        <p:txBody>
          <a:bodyPr>
            <a:noAutofit/>
          </a:bodyPr>
          <a:lstStyle/>
          <a:p>
            <a:pPr algn="ctr"/>
            <a:r>
              <a:rPr lang="en-029" sz="3200" dirty="0" smtClean="0"/>
              <a:t>Approved Business Development Organisations (BDO)</a:t>
            </a:r>
            <a:endParaRPr lang="en-029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0714920"/>
              </p:ext>
            </p:extLst>
          </p:nvPr>
        </p:nvGraphicFramePr>
        <p:xfrm>
          <a:off x="914400" y="14478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105400"/>
            <a:ext cx="2209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029" sz="1400" b="1" dirty="0">
                <a:latin typeface="+mj-lt"/>
              </a:rPr>
              <a:t>Dynamic Management Strategies Limited</a:t>
            </a:r>
            <a:endParaRPr lang="en-029" sz="1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5181600"/>
            <a:ext cx="2209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029" sz="1400" b="1" dirty="0">
                <a:latin typeface="+mj-lt"/>
              </a:rPr>
              <a:t>Enterprise Development &amp; Market Access Solutions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4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3657600" cy="274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138">
            <a:off x="329757" y="3639973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60530311"/>
              </p:ext>
            </p:extLst>
          </p:nvPr>
        </p:nvGraphicFramePr>
        <p:xfrm>
          <a:off x="4321586" y="1371600"/>
          <a:ext cx="467001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42DD-EBC9-4441-A6B1-8F538000EB1A}" type="slidenum">
              <a:rPr lang="en-029" smtClean="0"/>
              <a:t>23</a:t>
            </a:fld>
            <a:endParaRPr lang="en-029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Success Story – Norsai Enterprise Ltd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1744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076700" y="2023316"/>
            <a:ext cx="1447800" cy="14478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Freeform 7"/>
          <p:cNvSpPr>
            <a:spLocks noEditPoints="1"/>
          </p:cNvSpPr>
          <p:nvPr/>
        </p:nvSpPr>
        <p:spPr bwMode="auto">
          <a:xfrm>
            <a:off x="1905000" y="2895600"/>
            <a:ext cx="5791200" cy="3584550"/>
          </a:xfrm>
          <a:custGeom>
            <a:avLst/>
            <a:gdLst>
              <a:gd name="T0" fmla="*/ 1744663 w 1888"/>
              <a:gd name="T1" fmla="*/ 298450 h 1250"/>
              <a:gd name="T2" fmla="*/ 1744663 w 1888"/>
              <a:gd name="T3" fmla="*/ 234950 h 1250"/>
              <a:gd name="T4" fmla="*/ 1506537 w 1888"/>
              <a:gd name="T5" fmla="*/ 0 h 1250"/>
              <a:gd name="T6" fmla="*/ 1271588 w 1888"/>
              <a:gd name="T7" fmla="*/ 234950 h 1250"/>
              <a:gd name="T8" fmla="*/ 1271588 w 1888"/>
              <a:gd name="T9" fmla="*/ 298450 h 1250"/>
              <a:gd name="T10" fmla="*/ 0 w 1888"/>
              <a:gd name="T11" fmla="*/ 298450 h 1250"/>
              <a:gd name="T12" fmla="*/ 0 w 1888"/>
              <a:gd name="T13" fmla="*/ 1984375 h 1250"/>
              <a:gd name="T14" fmla="*/ 2997200 w 1888"/>
              <a:gd name="T15" fmla="*/ 1984375 h 1250"/>
              <a:gd name="T16" fmla="*/ 2997200 w 1888"/>
              <a:gd name="T17" fmla="*/ 298450 h 1250"/>
              <a:gd name="T18" fmla="*/ 1744663 w 1888"/>
              <a:gd name="T19" fmla="*/ 298450 h 1250"/>
              <a:gd name="T20" fmla="*/ 1506537 w 1888"/>
              <a:gd name="T21" fmla="*/ 201612 h 1250"/>
              <a:gd name="T22" fmla="*/ 1606550 w 1888"/>
              <a:gd name="T23" fmla="*/ 298450 h 1250"/>
              <a:gd name="T24" fmla="*/ 1409700 w 1888"/>
              <a:gd name="T25" fmla="*/ 298450 h 1250"/>
              <a:gd name="T26" fmla="*/ 1506537 w 1888"/>
              <a:gd name="T27" fmla="*/ 201612 h 12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8"/>
              <a:gd name="T43" fmla="*/ 0 h 1250"/>
              <a:gd name="T44" fmla="*/ 1888 w 1888"/>
              <a:gd name="T45" fmla="*/ 1250 h 12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8" h="1250">
                <a:moveTo>
                  <a:pt x="1099" y="188"/>
                </a:moveTo>
                <a:lnTo>
                  <a:pt x="1099" y="148"/>
                </a:lnTo>
                <a:lnTo>
                  <a:pt x="949" y="0"/>
                </a:lnTo>
                <a:lnTo>
                  <a:pt x="801" y="148"/>
                </a:lnTo>
                <a:lnTo>
                  <a:pt x="801" y="188"/>
                </a:lnTo>
                <a:lnTo>
                  <a:pt x="0" y="188"/>
                </a:lnTo>
                <a:lnTo>
                  <a:pt x="0" y="1250"/>
                </a:lnTo>
                <a:lnTo>
                  <a:pt x="1888" y="1250"/>
                </a:lnTo>
                <a:lnTo>
                  <a:pt x="1888" y="188"/>
                </a:lnTo>
                <a:lnTo>
                  <a:pt x="1099" y="188"/>
                </a:lnTo>
                <a:close/>
                <a:moveTo>
                  <a:pt x="949" y="127"/>
                </a:moveTo>
                <a:lnTo>
                  <a:pt x="1012" y="188"/>
                </a:lnTo>
                <a:lnTo>
                  <a:pt x="888" y="188"/>
                </a:lnTo>
                <a:lnTo>
                  <a:pt x="949" y="12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657600"/>
            <a:ext cx="5562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Mark McKenzie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Account Executive</a:t>
            </a:r>
          </a:p>
          <a:p>
            <a:r>
              <a:rPr lang="en-US" sz="2400" dirty="0" smtClean="0">
                <a:latin typeface="Calibri" pitchFamily="34" charset="0"/>
              </a:rPr>
              <a:t>Loan Origination &amp; Portfolio Management </a:t>
            </a:r>
          </a:p>
          <a:p>
            <a:r>
              <a:rPr lang="en-US" sz="2400" dirty="0" smtClean="0">
                <a:latin typeface="Calibri" pitchFamily="34" charset="0"/>
              </a:rPr>
              <a:t>Tel: 929-4000 or </a:t>
            </a:r>
            <a:r>
              <a:rPr lang="en-US" sz="2400" dirty="0" smtClean="0">
                <a:latin typeface="Calibri" pitchFamily="34" charset="0"/>
              </a:rPr>
              <a:t>409-8548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smtClean="0">
                <a:latin typeface="Calibri" pitchFamily="34" charset="0"/>
                <a:hlinkClick r:id="rId2"/>
              </a:rPr>
              <a:t>mmckenzie@dbankjm.com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3"/>
              </a:rPr>
              <a:t>www.dbankjm.com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2249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dirty="0" smtClean="0"/>
              <a:t>Contact Us</a:t>
            </a:r>
            <a:endParaRPr lang="en-029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42DD-EBC9-4441-A6B1-8F538000EB1A}" type="slidenum">
              <a:rPr lang="en-029" smtClean="0"/>
              <a:t>24</a:t>
            </a:fld>
            <a:endParaRPr lang="en-029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819912"/>
          </a:xfrm>
        </p:spPr>
        <p:txBody>
          <a:bodyPr>
            <a:noAutofit/>
          </a:bodyPr>
          <a:lstStyle/>
          <a:p>
            <a:pPr algn="ctr"/>
            <a:r>
              <a:rPr lang="en-029" sz="3200" dirty="0" smtClean="0"/>
              <a:t>QUESTIONS &amp; COMMENTS</a:t>
            </a:r>
            <a:endParaRPr lang="en-029" sz="3200" dirty="0"/>
          </a:p>
        </p:txBody>
      </p:sp>
      <p:pic>
        <p:nvPicPr>
          <p:cNvPr id="17" name="Content Placeholder 5" descr="http://cliparts.co/cliparts/di9/KXa/di9KXa6jT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799"/>
            <a:ext cx="2057400" cy="1505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57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371600"/>
            <a:ext cx="5269992" cy="5181600"/>
          </a:xfrm>
        </p:spPr>
        <p:txBody>
          <a:bodyPr>
            <a:normAutofit fontScale="85000" lnSpcReduction="20000"/>
          </a:bodyPr>
          <a:lstStyle/>
          <a:p>
            <a:endParaRPr lang="en-US" sz="200" dirty="0"/>
          </a:p>
          <a:p>
            <a:pPr marL="82296" indent="0">
              <a:buNone/>
            </a:pPr>
            <a:r>
              <a:rPr lang="en-US" dirty="0" smtClean="0"/>
              <a:t>Over the past 3 years:</a:t>
            </a:r>
          </a:p>
          <a:p>
            <a:r>
              <a:rPr lang="en-US" sz="3100" dirty="0"/>
              <a:t>Loans valued over </a:t>
            </a:r>
            <a:r>
              <a:rPr lang="en-US" sz="3100" b="1" dirty="0"/>
              <a:t>$20B </a:t>
            </a:r>
            <a:r>
              <a:rPr lang="en-US" sz="3100" dirty="0"/>
              <a:t>supporting investments of over </a:t>
            </a:r>
            <a:r>
              <a:rPr lang="en-US" sz="3100" b="1" dirty="0"/>
              <a:t>J$37.5B</a:t>
            </a:r>
            <a:r>
              <a:rPr lang="en-US" sz="3100" dirty="0"/>
              <a:t> to facilitate </a:t>
            </a:r>
            <a:r>
              <a:rPr lang="en-US" sz="3100" b="1" dirty="0"/>
              <a:t>14,000</a:t>
            </a:r>
            <a:r>
              <a:rPr lang="en-US" sz="3100" dirty="0"/>
              <a:t> new jobs and maintaining </a:t>
            </a:r>
            <a:r>
              <a:rPr lang="en-US" sz="3100" b="1" dirty="0"/>
              <a:t>44,000</a:t>
            </a:r>
            <a:r>
              <a:rPr lang="en-US" sz="3100" dirty="0"/>
              <a:t> </a:t>
            </a:r>
            <a:r>
              <a:rPr lang="en-US" sz="3100" dirty="0" smtClean="0"/>
              <a:t>jobs</a:t>
            </a:r>
          </a:p>
          <a:p>
            <a:endParaRPr lang="en-US" sz="3100" dirty="0"/>
          </a:p>
          <a:p>
            <a:r>
              <a:rPr lang="en-US" sz="3100" dirty="0" smtClean="0"/>
              <a:t>MSMEs:  Granted </a:t>
            </a:r>
            <a:r>
              <a:rPr lang="en-US" sz="3100" b="1" dirty="0" smtClean="0"/>
              <a:t>27,000</a:t>
            </a:r>
            <a:r>
              <a:rPr lang="en-US" sz="3100" dirty="0" smtClean="0"/>
              <a:t> </a:t>
            </a:r>
            <a:r>
              <a:rPr lang="en-US" sz="3100" dirty="0"/>
              <a:t>loans valued </a:t>
            </a:r>
            <a:r>
              <a:rPr lang="en-US" sz="3100" b="1" dirty="0" smtClean="0"/>
              <a:t>$8B </a:t>
            </a:r>
            <a:endParaRPr lang="en-US" sz="3100" b="1" dirty="0"/>
          </a:p>
          <a:p>
            <a:r>
              <a:rPr lang="en-US" sz="3100" dirty="0" smtClean="0"/>
              <a:t>Energy:  Loans </a:t>
            </a:r>
            <a:r>
              <a:rPr lang="en-US" sz="3100" dirty="0"/>
              <a:t>valued </a:t>
            </a:r>
            <a:r>
              <a:rPr lang="en-US" sz="3100" dirty="0" smtClean="0"/>
              <a:t>over </a:t>
            </a:r>
            <a:r>
              <a:rPr lang="en-US" sz="3100" b="1" dirty="0" smtClean="0"/>
              <a:t>$2B </a:t>
            </a:r>
            <a:r>
              <a:rPr lang="en-US" sz="3100" dirty="0" smtClean="0"/>
              <a:t>to support </a:t>
            </a:r>
            <a:r>
              <a:rPr lang="en-US" sz="3100" b="1" dirty="0" smtClean="0"/>
              <a:t>220+</a:t>
            </a:r>
            <a:r>
              <a:rPr lang="en-US" sz="3100" dirty="0" smtClean="0"/>
              <a:t> Energy Efficiency &amp; Renewable Energy projects </a:t>
            </a:r>
            <a:endParaRPr lang="en-US" sz="3100" dirty="0"/>
          </a:p>
          <a:p>
            <a:r>
              <a:rPr lang="en-US" sz="3100" dirty="0" smtClean="0"/>
              <a:t>CEF Guarantees of over </a:t>
            </a:r>
            <a:r>
              <a:rPr lang="en-US" sz="3100" b="1" dirty="0" smtClean="0"/>
              <a:t>$469M </a:t>
            </a:r>
            <a:r>
              <a:rPr lang="en-US" sz="3100" dirty="0" smtClean="0"/>
              <a:t>allowing </a:t>
            </a:r>
            <a:r>
              <a:rPr lang="en-US" sz="3100" b="1" dirty="0" smtClean="0"/>
              <a:t>185</a:t>
            </a:r>
            <a:r>
              <a:rPr lang="en-US" sz="3100" dirty="0" smtClean="0"/>
              <a:t> SMEs to access over </a:t>
            </a:r>
            <a:r>
              <a:rPr lang="en-US" sz="3100" b="1" dirty="0" smtClean="0"/>
              <a:t>$1B </a:t>
            </a:r>
            <a:r>
              <a:rPr lang="en-US" sz="3100" dirty="0" smtClean="0"/>
              <a:t>in loans</a:t>
            </a:r>
            <a:endParaRPr lang="en-US" sz="3100" dirty="0"/>
          </a:p>
          <a:p>
            <a:endParaRPr lang="en-US" dirty="0"/>
          </a:p>
        </p:txBody>
      </p:sp>
      <p:pic>
        <p:nvPicPr>
          <p:cNvPr id="5" name="Content Placeholder 4" descr="http://www.alfirdous.ae/achievements_ribbon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438400" cy="3614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6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79" y="304800"/>
            <a:ext cx="7694196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DBJ’s PRIMARY OPERATION 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1192757" y="1676400"/>
            <a:ext cx="3074443" cy="10659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DBJ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09850" y="2720738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43000" y="3438562"/>
            <a:ext cx="2933700" cy="94905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INSTITUTIONS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192757" y="5118479"/>
            <a:ext cx="2933700" cy="89162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BUSINESSES/</a:t>
            </a: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09850" y="4432679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sult for jamaican manufactur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jamaican manufactur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540">
        <p14:prism isInverted="1"/>
      </p:transition>
    </mc:Choice>
    <mc:Fallback xmlns="">
      <p:transition spd="slow" advTm="24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79" y="304800"/>
            <a:ext cx="7694196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DBJ’s PRIMARY OPERATION 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1192757" y="1676400"/>
            <a:ext cx="3074443" cy="10659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DBJ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09850" y="2720738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43000" y="3438562"/>
            <a:ext cx="2933700" cy="94905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INSTITUTIONS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192757" y="5118479"/>
            <a:ext cx="2933700" cy="89162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BUSINESSES/</a:t>
            </a: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09850" y="4432679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sult for process flow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048000" cy="31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540">
        <p14:prism isInverted="1"/>
      </p:transition>
    </mc:Choice>
    <mc:Fallback xmlns="">
      <p:transition spd="slow" advTm="24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066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CRITERIA FOR DBJ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 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7261271"/>
              </p:ext>
            </p:extLst>
          </p:nvPr>
        </p:nvGraphicFramePr>
        <p:xfrm>
          <a:off x="1219200" y="1371600"/>
          <a:ext cx="434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2971800" cy="4953000"/>
          </a:xfrm>
        </p:spPr>
      </p:pic>
    </p:spTree>
    <p:extLst>
      <p:ext uri="{BB962C8B-B14F-4D97-AF65-F5344CB8AC3E}">
        <p14:creationId xmlns:p14="http://schemas.microsoft.com/office/powerpoint/2010/main" val="2299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SECTORS  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657600" cy="52578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+mj-lt"/>
                <a:cs typeface="Arial" pitchFamily="34" charset="0"/>
              </a:rPr>
              <a:t>Agriculture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Agro-processing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Energy</a:t>
            </a:r>
          </a:p>
          <a:p>
            <a:r>
              <a:rPr lang="en-US" sz="2700" dirty="0">
                <a:cs typeface="Arial" pitchFamily="34" charset="0"/>
              </a:rPr>
              <a:t>Infrastructure</a:t>
            </a:r>
          </a:p>
          <a:p>
            <a:r>
              <a:rPr lang="en-US" sz="2700" dirty="0">
                <a:cs typeface="Arial" pitchFamily="34" charset="0"/>
              </a:rPr>
              <a:t>Information </a:t>
            </a:r>
            <a:r>
              <a:rPr lang="en-US" sz="2700" dirty="0" smtClean="0">
                <a:cs typeface="Arial" pitchFamily="34" charset="0"/>
              </a:rPr>
              <a:t> </a:t>
            </a:r>
            <a:r>
              <a:rPr lang="en-US" sz="2700" dirty="0">
                <a:cs typeface="Arial" pitchFamily="34" charset="0"/>
              </a:rPr>
              <a:t>Technology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Manufacturing 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Mining &amp; Quarrying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Retail &amp; Distribution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Services 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Tourism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64077"/>
            <a:ext cx="3962400" cy="50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 PURPOSES 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63116"/>
              </p:ext>
            </p:extLst>
          </p:nvPr>
        </p:nvGraphicFramePr>
        <p:xfrm>
          <a:off x="1088572" y="1066800"/>
          <a:ext cx="7620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88572" y="5105400"/>
            <a:ext cx="3940628" cy="1358067"/>
            <a:chOff x="96446" y="2436011"/>
            <a:chExt cx="4696786" cy="2242328"/>
          </a:xfrm>
        </p:grpSpPr>
        <p:sp>
          <p:nvSpPr>
            <p:cNvPr id="6" name="Rectangle 5"/>
            <p:cNvSpPr/>
            <p:nvPr/>
          </p:nvSpPr>
          <p:spPr>
            <a:xfrm>
              <a:off x="96446" y="2939272"/>
              <a:ext cx="4242676" cy="17390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134172"/>
                <a:satOff val="-7613"/>
                <a:lumOff val="41819"/>
                <a:alphaOff val="0"/>
              </a:schemeClr>
            </a:fillRef>
            <a:effectRef idx="0">
              <a:schemeClr val="accent5">
                <a:shade val="50000"/>
                <a:hueOff val="134172"/>
                <a:satOff val="-7613"/>
                <a:lumOff val="418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6446" y="2436011"/>
              <a:ext cx="4696786" cy="2208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 smtClean="0">
                  <a:solidFill>
                    <a:srgbClr val="FF0000"/>
                  </a:solidFill>
                  <a:effectLst/>
                </a:rPr>
                <a:t>Exclusions</a:t>
              </a:r>
              <a:r>
                <a:rPr lang="en-US" sz="2000" b="1" kern="1200" dirty="0" smtClean="0">
                  <a:solidFill>
                    <a:srgbClr val="FF0000"/>
                  </a:solidFill>
                  <a:effectLst/>
                </a:rPr>
                <a:t>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C00000"/>
                  </a:solidFill>
                  <a:effectLst/>
                </a:rPr>
                <a:t> </a:t>
              </a:r>
              <a:r>
                <a:rPr lang="en-US" sz="2000" b="1" kern="1200" dirty="0" smtClean="0">
                  <a:solidFill>
                    <a:schemeClr val="tx1"/>
                  </a:solidFill>
                  <a:effectLst/>
                </a:rPr>
                <a:t>Purchase of Land/Buildings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  <a:effectLst/>
                </a:rPr>
                <a:t>Acquisition of Businesses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C00000"/>
                  </a:solidFill>
                  <a:effectLst/>
                </a:rPr>
                <a:t>* </a:t>
              </a:r>
              <a:r>
                <a:rPr lang="en-US" sz="2000" b="1" kern="1200" dirty="0" smtClean="0">
                  <a:solidFill>
                    <a:schemeClr val="tx1"/>
                  </a:solidFill>
                  <a:effectLst/>
                </a:rPr>
                <a:t>Refinance</a:t>
              </a:r>
              <a:endParaRPr lang="en-US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</a:rPr>
              <a:t>DEFINITION OF SMEs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199887"/>
              </p:ext>
            </p:extLst>
          </p:nvPr>
        </p:nvGraphicFramePr>
        <p:xfrm>
          <a:off x="1447801" y="1600200"/>
          <a:ext cx="7239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2209801"/>
              </a:tblGrid>
              <a:tr h="9413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ENTERPRISE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ANNUAL TURNOVER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EMPLOYMENT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459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MICRO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≤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J$10M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≤ 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50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J$10M  ≤  J$50M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6 - 20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50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J$50M  ≤ J$425M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21 - 50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459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LARGE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J$425M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 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4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4227</TotalTime>
  <Words>943</Words>
  <Application>Microsoft Office PowerPoint</Application>
  <PresentationFormat>On-screen Show (4:3)</PresentationFormat>
  <Paragraphs>234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DBJ Funding Opportunities for SMEs</vt:lpstr>
      <vt:lpstr>PowerPoint Presentation</vt:lpstr>
      <vt:lpstr>OUR ACHIEVEMENTS</vt:lpstr>
      <vt:lpstr>DBJ’s PRIMARY OPERATION </vt:lpstr>
      <vt:lpstr>DBJ’s PRIMARY OPERATION </vt:lpstr>
      <vt:lpstr>GENERAL CRITERIA FOR DBJ  LOANS </vt:lpstr>
      <vt:lpstr>STRATEGIC SECTORS  </vt:lpstr>
      <vt:lpstr>LOAN PURPOSES </vt:lpstr>
      <vt:lpstr>DEFINITION OF SMEs</vt:lpstr>
      <vt:lpstr>DBJ PROVIDING SUSTAINABLE FINANCIAL SOLUTIONS</vt:lpstr>
      <vt:lpstr>SME LOANS </vt:lpstr>
      <vt:lpstr>AGRICULTURAL LOANS  </vt:lpstr>
      <vt:lpstr>ENERGY SOLUTIONS   </vt:lpstr>
      <vt:lpstr>ENERGY LOANS FOR RESIDENTS </vt:lpstr>
      <vt:lpstr>CREDIT ENHANCEMENT FACILITY (CEF) </vt:lpstr>
      <vt:lpstr>CREDIT ENHANCEMENT FACILITY (CEF) </vt:lpstr>
      <vt:lpstr>CREDIT ENHANCEMENT FACILITY (CEF) </vt:lpstr>
      <vt:lpstr>Voucher for Technical Assistance  </vt:lpstr>
      <vt:lpstr>Voucher for Technical Assistance  </vt:lpstr>
      <vt:lpstr>PowerPoint Presentation</vt:lpstr>
      <vt:lpstr>How to Redeem a Voucher</vt:lpstr>
      <vt:lpstr>Approved Business Development Organisations (BDO)</vt:lpstr>
      <vt:lpstr>Success Story – Norsai Enterprise Ltd</vt:lpstr>
      <vt:lpstr>QUESTIONS &amp;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DBJ Partnering For Jamaica’s Development</dc:title>
  <dc:creator>Tracy-Ann McIntosh</dc:creator>
  <cp:lastModifiedBy>Mark McKenzie</cp:lastModifiedBy>
  <cp:revision>282</cp:revision>
  <cp:lastPrinted>2016-03-23T00:52:50Z</cp:lastPrinted>
  <dcterms:created xsi:type="dcterms:W3CDTF">2013-12-04T19:13:09Z</dcterms:created>
  <dcterms:modified xsi:type="dcterms:W3CDTF">2016-07-04T20:56:19Z</dcterms:modified>
</cp:coreProperties>
</file>